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73"/>
  </p:notesMasterIdLst>
  <p:handoutMasterIdLst>
    <p:handoutMasterId r:id="rId74"/>
  </p:handoutMasterIdLst>
  <p:sldIdLst>
    <p:sldId id="1168" r:id="rId2"/>
    <p:sldId id="1169" r:id="rId3"/>
    <p:sldId id="1072" r:id="rId4"/>
    <p:sldId id="1340" r:id="rId5"/>
    <p:sldId id="1341" r:id="rId6"/>
    <p:sldId id="1170" r:id="rId7"/>
    <p:sldId id="1171" r:id="rId8"/>
    <p:sldId id="1172" r:id="rId9"/>
    <p:sldId id="1084" r:id="rId10"/>
    <p:sldId id="1075" r:id="rId11"/>
    <p:sldId id="1076" r:id="rId12"/>
    <p:sldId id="1078" r:id="rId13"/>
    <p:sldId id="1079" r:id="rId14"/>
    <p:sldId id="1343" r:id="rId15"/>
    <p:sldId id="1330" r:id="rId16"/>
    <p:sldId id="1351" r:id="rId17"/>
    <p:sldId id="1316" r:id="rId18"/>
    <p:sldId id="1315" r:id="rId19"/>
    <p:sldId id="1314" r:id="rId20"/>
    <p:sldId id="1313" r:id="rId21"/>
    <p:sldId id="1130" r:id="rId22"/>
    <p:sldId id="1131" r:id="rId23"/>
    <p:sldId id="1352" r:id="rId24"/>
    <p:sldId id="1376" r:id="rId25"/>
    <p:sldId id="1344" r:id="rId26"/>
    <p:sldId id="1328" r:id="rId27"/>
    <p:sldId id="1389" r:id="rId28"/>
    <p:sldId id="1347" r:id="rId29"/>
    <p:sldId id="1348" r:id="rId30"/>
    <p:sldId id="1349" r:id="rId31"/>
    <p:sldId id="1350" r:id="rId32"/>
    <p:sldId id="1205" r:id="rId33"/>
    <p:sldId id="1088" r:id="rId34"/>
    <p:sldId id="1089" r:id="rId35"/>
    <p:sldId id="1206" r:id="rId36"/>
    <p:sldId id="1207" r:id="rId37"/>
    <p:sldId id="1209" r:id="rId38"/>
    <p:sldId id="1208" r:id="rId39"/>
    <p:sldId id="1143" r:id="rId40"/>
    <p:sldId id="1144" r:id="rId41"/>
    <p:sldId id="1145" r:id="rId42"/>
    <p:sldId id="1146" r:id="rId43"/>
    <p:sldId id="1147" r:id="rId44"/>
    <p:sldId id="1215" r:id="rId45"/>
    <p:sldId id="1377" r:id="rId46"/>
    <p:sldId id="1398" r:id="rId47"/>
    <p:sldId id="1298" r:id="rId48"/>
    <p:sldId id="1217" r:id="rId49"/>
    <p:sldId id="1378" r:id="rId50"/>
    <p:sldId id="1356" r:id="rId51"/>
    <p:sldId id="1401" r:id="rId52"/>
    <p:sldId id="1402" r:id="rId53"/>
    <p:sldId id="1364" r:id="rId54"/>
    <p:sldId id="1365" r:id="rId55"/>
    <p:sldId id="1366" r:id="rId56"/>
    <p:sldId id="1367" r:id="rId57"/>
    <p:sldId id="1368" r:id="rId58"/>
    <p:sldId id="1369" r:id="rId59"/>
    <p:sldId id="1403" r:id="rId60"/>
    <p:sldId id="1399" r:id="rId61"/>
    <p:sldId id="1370" r:id="rId62"/>
    <p:sldId id="1404" r:id="rId63"/>
    <p:sldId id="1371" r:id="rId64"/>
    <p:sldId id="1372" r:id="rId65"/>
    <p:sldId id="1373" r:id="rId66"/>
    <p:sldId id="1374" r:id="rId67"/>
    <p:sldId id="1375" r:id="rId68"/>
    <p:sldId id="1127" r:id="rId69"/>
    <p:sldId id="1296" r:id="rId70"/>
    <p:sldId id="1297" r:id="rId71"/>
    <p:sldId id="983" r:id="rId7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9BF32"/>
    <a:srgbClr val="EE4530"/>
    <a:srgbClr val="5EC20C"/>
    <a:srgbClr val="4481FC"/>
    <a:srgbClr val="E7442D"/>
    <a:srgbClr val="B247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731"/>
    <p:restoredTop sz="93692"/>
  </p:normalViewPr>
  <p:slideViewPr>
    <p:cSldViewPr snapToGrid="0" snapToObjects="1">
      <p:cViewPr>
        <p:scale>
          <a:sx n="99" d="100"/>
          <a:sy n="99" d="100"/>
        </p:scale>
        <p:origin x="-488" y="-1200"/>
      </p:cViewPr>
      <p:guideLst/>
    </p:cSldViewPr>
  </p:slideViewPr>
  <p:notesTextViewPr>
    <p:cViewPr>
      <p:scale>
        <a:sx n="1" d="1"/>
        <a:sy n="1" d="1"/>
      </p:scale>
      <p:origin x="0" y="0"/>
    </p:cViewPr>
  </p:notesTextViewPr>
  <p:sorterViewPr>
    <p:cViewPr>
      <p:scale>
        <a:sx n="142" d="100"/>
        <a:sy n="142" d="100"/>
      </p:scale>
      <p:origin x="0" y="0"/>
    </p:cViewPr>
  </p:sorterViewPr>
  <p:notesViewPr>
    <p:cSldViewPr snapToGrid="0" snapToObjects="1">
      <p:cViewPr varScale="1">
        <p:scale>
          <a:sx n="77" d="100"/>
          <a:sy n="77" d="100"/>
        </p:scale>
        <p:origin x="2336"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smtClean="0"/>
            <a:t>Read and/or</a:t>
          </a:r>
          <a:r>
            <a:rPr lang="en-US" baseline="0" smtClean="0"/>
            <a:t> listen 	</a:t>
          </a:r>
          <a:endParaRPr lang="en-US"/>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smtClean="0"/>
            <a:t>Talk</a:t>
          </a:r>
          <a:r>
            <a:rPr lang="en-US" baseline="0" smtClean="0"/>
            <a:t> about it	</a:t>
          </a:r>
          <a:endParaRPr lang="en-US"/>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smtClean="0"/>
            <a:t>Write about it</a:t>
          </a:r>
          <a:endParaRPr lang="en-US"/>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66824A90-1355-8246-A045-AE1AD564FAD7}" type="presOf" srcId="{62728B36-285D-1041-8245-6EF312590895}" destId="{BAB21BB3-A0F9-B840-9715-1FC76155B0B8}" srcOrd="0" destOrd="0" presId="urn:microsoft.com/office/officeart/2009/layout/CircleArrowProcess"/>
    <dgm:cxn modelId="{BCE4FAF1-DDC9-954C-8B1E-BEAEBE70BD03}" type="presOf" srcId="{2D113853-31D9-F64D-BA31-772C5BED6AAC}" destId="{514E6B65-CDE9-034E-9F21-0E51BCCCAB80}" srcOrd="0" destOrd="0" presId="urn:microsoft.com/office/officeart/2009/layout/CircleArrowProcess"/>
    <dgm:cxn modelId="{7CBAE72F-E2C6-8E4D-A08C-3D54F935393D}"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17F24AD0-BA2C-D14A-A199-38EE4781DFE2}" type="presOf" srcId="{83844E56-9B84-1F4C-96F3-9E6AED045B69}" destId="{FC40E305-E0DF-C244-8548-A4A2C9105ABA}"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5342EE51-96C2-7044-ABC4-5E6E2EC4608F}" type="presParOf" srcId="{FC40E305-E0DF-C244-8548-A4A2C9105ABA}" destId="{25429000-11BF-5949-B877-FA064F85D68A}" srcOrd="0" destOrd="0" presId="urn:microsoft.com/office/officeart/2009/layout/CircleArrowProcess"/>
    <dgm:cxn modelId="{A9A86392-4A5E-E542-BD1D-E8FA4E2957B7}" type="presParOf" srcId="{25429000-11BF-5949-B877-FA064F85D68A}" destId="{F003F09D-0DD9-464D-B63C-6ADC8A4410B3}" srcOrd="0" destOrd="0" presId="urn:microsoft.com/office/officeart/2009/layout/CircleArrowProcess"/>
    <dgm:cxn modelId="{204FEE1F-5E5C-174C-A4B9-5F707726CB1C}" type="presParOf" srcId="{FC40E305-E0DF-C244-8548-A4A2C9105ABA}" destId="{BAB21BB3-A0F9-B840-9715-1FC76155B0B8}" srcOrd="1" destOrd="0" presId="urn:microsoft.com/office/officeart/2009/layout/CircleArrowProcess"/>
    <dgm:cxn modelId="{D1CA91AB-70DA-A246-A5BA-7A7B82E82535}" type="presParOf" srcId="{FC40E305-E0DF-C244-8548-A4A2C9105ABA}" destId="{52557BCD-7463-5444-8B0E-9D76B4130D1E}" srcOrd="2" destOrd="0" presId="urn:microsoft.com/office/officeart/2009/layout/CircleArrowProcess"/>
    <dgm:cxn modelId="{D3685E89-C9F4-2B4C-A5D4-3FC8178130DA}" type="presParOf" srcId="{52557BCD-7463-5444-8B0E-9D76B4130D1E}" destId="{1E86620D-846F-6741-A45E-18D834F1DF08}" srcOrd="0" destOrd="0" presId="urn:microsoft.com/office/officeart/2009/layout/CircleArrowProcess"/>
    <dgm:cxn modelId="{E5DA42FD-E734-5946-8171-1349F3269121}" type="presParOf" srcId="{FC40E305-E0DF-C244-8548-A4A2C9105ABA}" destId="{8003497E-EE36-774C-935C-D3CA34D3025F}" srcOrd="3" destOrd="0" presId="urn:microsoft.com/office/officeart/2009/layout/CircleArrowProcess"/>
    <dgm:cxn modelId="{B561902C-5AFC-3640-9DDB-A38B2AB1F1DE}" type="presParOf" srcId="{FC40E305-E0DF-C244-8548-A4A2C9105ABA}" destId="{40A59447-4FE0-A645-B08E-131F78D3659D}" srcOrd="4" destOrd="0" presId="urn:microsoft.com/office/officeart/2009/layout/CircleArrowProcess"/>
    <dgm:cxn modelId="{F89FFD26-14C2-0041-BF3E-EB4CF08A1C03}" type="presParOf" srcId="{40A59447-4FE0-A645-B08E-131F78D3659D}" destId="{657DC6E9-F4D5-DC4A-A75B-7281836DEFFA}" srcOrd="0" destOrd="0" presId="urn:microsoft.com/office/officeart/2009/layout/CircleArrowProcess"/>
    <dgm:cxn modelId="{57FA6B61-0FAA-3441-B333-85C5D661BF24}"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Read and/or</a:t>
          </a:r>
          <a:r>
            <a:rPr lang="en-US" sz="2200" kern="1200" baseline="0" smtClean="0"/>
            <a:t> listen 	</a:t>
          </a:r>
          <a:endParaRPr lang="en-US" sz="2200" kern="120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Talk</a:t>
          </a:r>
          <a:r>
            <a:rPr lang="en-US" sz="2200" kern="1200" baseline="0" smtClean="0"/>
            <a:t> about it	</a:t>
          </a:r>
          <a:endParaRPr lang="en-US" sz="2200" kern="120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Write about it</a:t>
          </a:r>
          <a:endParaRPr lang="en-US" sz="2200" kern="120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10/14/17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10/14/17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064B2B-BC32-44C2-B279-F76CD7204824}" type="slidenum">
              <a:rPr lang="en-US" smtClean="0"/>
              <a:pPr/>
              <a:t>7</a:t>
            </a:fld>
            <a:endParaRPr lang="en-US"/>
          </a:p>
        </p:txBody>
      </p:sp>
    </p:spTree>
    <p:extLst>
      <p:ext uri="{BB962C8B-B14F-4D97-AF65-F5344CB8AC3E}">
        <p14:creationId xmlns:p14="http://schemas.microsoft.com/office/powerpoint/2010/main" val="2067470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56</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268520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0D06DAE2-37EB-0A40-AE2F-BFD75A5ED577}" type="slidenum">
              <a:rPr lang="en-US"/>
              <a:pPr/>
              <a:t>69</a:t>
            </a:fld>
            <a:endParaRPr lang="en-US"/>
          </a:p>
        </p:txBody>
      </p:sp>
      <p:sp>
        <p:nvSpPr>
          <p:cNvPr id="246787" name="Rectangle 2"/>
          <p:cNvSpPr>
            <a:spLocks noGrp="1" noRot="1" noChangeAspect="1" noChangeArrowheads="1"/>
          </p:cNvSpPr>
          <p:nvPr>
            <p:ph type="sldImg"/>
          </p:nvPr>
        </p:nvSpPr>
        <p:spPr>
          <a:solidFill>
            <a:srgbClr val="FFFFFF"/>
          </a:solidFill>
          <a:ln/>
        </p:spPr>
      </p:sp>
      <p:sp>
        <p:nvSpPr>
          <p:cNvPr id="2467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Divide groups in half, set timer for 2 minutes, count at end of time to see number of words,</a:t>
            </a:r>
          </a:p>
          <a:p>
            <a:pPr eaLnBrk="1" hangingPunct="1"/>
            <a:r>
              <a:rPr lang="en-US"/>
              <a:t>Use engagement as the word</a:t>
            </a:r>
          </a:p>
          <a:p>
            <a:pPr eaLnBrk="1" hangingPunct="1"/>
            <a:r>
              <a:rPr lang="en-US"/>
              <a:t>Make point, the more open the activity the more language that students can bring to the table</a:t>
            </a:r>
          </a:p>
        </p:txBody>
      </p:sp>
    </p:spTree>
    <p:extLst>
      <p:ext uri="{BB962C8B-B14F-4D97-AF65-F5344CB8AC3E}">
        <p14:creationId xmlns:p14="http://schemas.microsoft.com/office/powerpoint/2010/main" val="294552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71</a:t>
            </a:fld>
            <a:endParaRPr lang="en-US"/>
          </a:p>
        </p:txBody>
      </p:sp>
    </p:spTree>
    <p:extLst>
      <p:ext uri="{BB962C8B-B14F-4D97-AF65-F5344CB8AC3E}">
        <p14:creationId xmlns:p14="http://schemas.microsoft.com/office/powerpoint/2010/main" val="1250316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94A33E-D248-F94D-AD4D-0510E44DAAAC}" type="slidenum">
              <a:rPr lang="en-US"/>
              <a:pPr/>
              <a:t>12</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39688">
              <a:spcBef>
                <a:spcPts val="413"/>
              </a:spcBef>
            </a:pPr>
            <a:r>
              <a:rPr lang="en-US">
                <a:solidFill>
                  <a:srgbClr val="000000"/>
                </a:solidFill>
                <a:ea typeface="Arial" charset="0"/>
                <a:cs typeface="Arial" charset="0"/>
                <a:sym typeface="Arial" charset="0"/>
              </a:rPr>
              <a:t>What do you know about the French café? What does it imply about the French life style? </a:t>
            </a:r>
          </a:p>
        </p:txBody>
      </p:sp>
    </p:spTree>
    <p:extLst>
      <p:ext uri="{BB962C8B-B14F-4D97-AF65-F5344CB8AC3E}">
        <p14:creationId xmlns:p14="http://schemas.microsoft.com/office/powerpoint/2010/main" val="1660869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26</a:t>
            </a:fld>
            <a:endParaRPr lang="uk-UA"/>
          </a:p>
        </p:txBody>
      </p:sp>
    </p:spTree>
    <p:extLst>
      <p:ext uri="{BB962C8B-B14F-4D97-AF65-F5344CB8AC3E}">
        <p14:creationId xmlns:p14="http://schemas.microsoft.com/office/powerpoint/2010/main" val="93373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37</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007893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38</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58743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smtClean="0"/>
              <a:pPr/>
              <a:t>40</a:t>
            </a:fld>
            <a:endParaRPr lang="uk-UA"/>
          </a:p>
        </p:txBody>
      </p:sp>
    </p:spTree>
    <p:extLst>
      <p:ext uri="{BB962C8B-B14F-4D97-AF65-F5344CB8AC3E}">
        <p14:creationId xmlns:p14="http://schemas.microsoft.com/office/powerpoint/2010/main" val="20027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51</a:t>
            </a:fld>
            <a:endParaRPr lang="en-US"/>
          </a:p>
        </p:txBody>
      </p:sp>
    </p:spTree>
    <p:extLst>
      <p:ext uri="{BB962C8B-B14F-4D97-AF65-F5344CB8AC3E}">
        <p14:creationId xmlns:p14="http://schemas.microsoft.com/office/powerpoint/2010/main" val="1462426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52</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2064182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55</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759657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Laura Terrill</a:t>
            </a:r>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smtClean="0"/>
              <a:t>Laura Terrill</a:t>
            </a:r>
            <a:endParaRPr lang="en-US"/>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Laura Terrill</a:t>
            </a:r>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Laura Terrill</a:t>
            </a:r>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smtClean="0"/>
              <a:t>Laura Terrill</a:t>
            </a:r>
            <a:endParaRPr lang="en-US"/>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smtClean="0"/>
              <a:t>Laura Terrill</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jpeg"/><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4" Type="http://schemas.openxmlformats.org/officeDocument/2006/relationships/image" Target="../media/image20.tiff"/><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tiff"/><Relationship Id="rId3" Type="http://schemas.openxmlformats.org/officeDocument/2006/relationships/image" Target="../media/image25.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tiff"/><Relationship Id="rId3" Type="http://schemas.openxmlformats.org/officeDocument/2006/relationships/image" Target="../media/image28.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tiff"/><Relationship Id="rId3" Type="http://schemas.openxmlformats.org/officeDocument/2006/relationships/image" Target="../media/image31.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tiff"/><Relationship Id="rId3" Type="http://schemas.openxmlformats.org/officeDocument/2006/relationships/image" Target="../media/image3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36.png"/><Relationship Id="rId9" Type="http://schemas.openxmlformats.org/officeDocument/2006/relationships/image" Target="../media/image37.jpeg"/><Relationship Id="rId10"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5" Type="http://schemas.openxmlformats.org/officeDocument/2006/relationships/image" Target="../media/image42.png"/><Relationship Id="rId6" Type="http://schemas.openxmlformats.org/officeDocument/2006/relationships/image" Target="../media/image4.jpeg"/><Relationship Id="rId7" Type="http://schemas.openxmlformats.org/officeDocument/2006/relationships/image" Target="../media/image43.jpeg"/><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jpg"/><Relationship Id="rId5" Type="http://schemas.openxmlformats.org/officeDocument/2006/relationships/image" Target="../media/image49.jpg"/><Relationship Id="rId6" Type="http://schemas.openxmlformats.org/officeDocument/2006/relationships/image" Target="../media/image50.jpg"/><Relationship Id="rId7" Type="http://schemas.openxmlformats.org/officeDocument/2006/relationships/image" Target="../media/image51.jpeg"/><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2.jpeg"/><Relationship Id="rId1" Type="http://schemas.openxmlformats.org/officeDocument/2006/relationships/slideLayout" Target="../slideLayouts/slideLayout4.xml"/><Relationship Id="rId2" Type="http://schemas.openxmlformats.org/officeDocument/2006/relationships/image" Target="../media/image5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3.jpeg"/></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9.tiff"/><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2.jpeg"/><Relationship Id="rId5" Type="http://schemas.openxmlformats.org/officeDocument/2006/relationships/image" Target="../media/image63.jpeg"/><Relationship Id="rId6" Type="http://schemas.openxmlformats.org/officeDocument/2006/relationships/image" Target="../media/image64.jpeg"/><Relationship Id="rId7" Type="http://schemas.openxmlformats.org/officeDocument/2006/relationships/image" Target="../media/image65.jpeg"/><Relationship Id="rId8" Type="http://schemas.openxmlformats.org/officeDocument/2006/relationships/image" Target="../media/image66.jpeg"/><Relationship Id="rId1" Type="http://schemas.openxmlformats.org/officeDocument/2006/relationships/slideLayout" Target="../slideLayouts/slideLayout6.xml"/><Relationship Id="rId2"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tiff"/><Relationship Id="rId3" Type="http://schemas.openxmlformats.org/officeDocument/2006/relationships/image" Target="../media/image9.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jpeg"/></Relationships>
</file>

<file path=ppt/slides/_rels/slide44.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jpeg"/><Relationship Id="rId1" Type="http://schemas.openxmlformats.org/officeDocument/2006/relationships/slideLayout" Target="../slideLayouts/slideLayout6.xml"/><Relationship Id="rId2" Type="http://schemas.openxmlformats.org/officeDocument/2006/relationships/image" Target="../media/image68.jpeg"/></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7.png"/><Relationship Id="rId7"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jpg"/><Relationship Id="rId3"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81.jpg"/><Relationship Id="rId4" Type="http://schemas.openxmlformats.org/officeDocument/2006/relationships/image" Target="../media/image82.tiff"/><Relationship Id="rId5" Type="http://schemas.openxmlformats.org/officeDocument/2006/relationships/image" Target="../media/image83.jpg"/><Relationship Id="rId1" Type="http://schemas.openxmlformats.org/officeDocument/2006/relationships/slideLayout" Target="../slideLayouts/slideLayout2.xml"/><Relationship Id="rId2" Type="http://schemas.openxmlformats.org/officeDocument/2006/relationships/image" Target="../media/image8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8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85.png"/></Relationships>
</file>

<file path=ppt/slides/_rels/slide53.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jpeg"/><Relationship Id="rId5" Type="http://schemas.openxmlformats.org/officeDocument/2006/relationships/image" Target="../media/image89.jpeg"/><Relationship Id="rId6" Type="http://schemas.openxmlformats.org/officeDocument/2006/relationships/image" Target="../media/image90.jpeg"/><Relationship Id="rId7" Type="http://schemas.openxmlformats.org/officeDocument/2006/relationships/image" Target="../media/image91.jpeg"/><Relationship Id="rId8" Type="http://schemas.openxmlformats.org/officeDocument/2006/relationships/image" Target="../media/image92.jpeg"/><Relationship Id="rId1" Type="http://schemas.openxmlformats.org/officeDocument/2006/relationships/slideLayout" Target="../slideLayouts/slideLayout6.xml"/><Relationship Id="rId2" Type="http://schemas.openxmlformats.org/officeDocument/2006/relationships/image" Target="../media/image86.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4.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4" Type="http://schemas.openxmlformats.org/officeDocument/2006/relationships/image" Target="../media/image96.jpeg"/><Relationship Id="rId5" Type="http://schemas.openxmlformats.org/officeDocument/2006/relationships/image" Target="../media/image97.jpeg"/><Relationship Id="rId1" Type="http://schemas.openxmlformats.org/officeDocument/2006/relationships/slideLayout" Target="../slideLayouts/slideLayout6.xml"/><Relationship Id="rId2" Type="http://schemas.openxmlformats.org/officeDocument/2006/relationships/image" Target="../media/image93.jpeg"/></Relationships>
</file>

<file path=ppt/slides/_rels/slide59.xml.rels><?xml version="1.0" encoding="UTF-8" standalone="yes"?>
<Relationships xmlns="http://schemas.openxmlformats.org/package/2006/relationships"><Relationship Id="rId3" Type="http://schemas.openxmlformats.org/officeDocument/2006/relationships/image" Target="../media/image94.jpeg"/><Relationship Id="rId4" Type="http://schemas.openxmlformats.org/officeDocument/2006/relationships/image" Target="../media/image98.png"/><Relationship Id="rId1" Type="http://schemas.openxmlformats.org/officeDocument/2006/relationships/slideLayout" Target="../slideLayouts/slideLayout6.xml"/><Relationship Id="rId2" Type="http://schemas.openxmlformats.org/officeDocument/2006/relationships/image" Target="../media/image9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5" Type="http://schemas.openxmlformats.org/officeDocument/2006/relationships/image" Target="../media/image102.png"/><Relationship Id="rId1" Type="http://schemas.openxmlformats.org/officeDocument/2006/relationships/slideLayout" Target="../slideLayouts/slideLayout6.xml"/><Relationship Id="rId2" Type="http://schemas.openxmlformats.org/officeDocument/2006/relationships/image" Target="../media/image9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3.png"/><Relationship Id="rId3" Type="http://schemas.openxmlformats.org/officeDocument/2006/relationships/image" Target="../media/image10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5.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69.xml.rels><?xml version="1.0" encoding="UTF-8" standalone="yes"?>
<Relationships xmlns="http://schemas.openxmlformats.org/package/2006/relationships"><Relationship Id="rId3" Type="http://schemas.openxmlformats.org/officeDocument/2006/relationships/image" Target="../media/image108.tiff"/><Relationship Id="rId4" Type="http://schemas.openxmlformats.org/officeDocument/2006/relationships/image" Target="../media/image109.tiff"/><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2.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0.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a:solidFill>
            <a:schemeClr val="accent1"/>
          </a:solidFill>
        </p:spPr>
        <p:txBody>
          <a:bodyPr/>
          <a:lstStyle/>
          <a:p>
            <a:pPr algn="ctr"/>
            <a:r>
              <a:rPr lang="en-US" smtClean="0">
                <a:solidFill>
                  <a:schemeClr val="tx1"/>
                </a:solidFill>
                <a:ea typeface="ＭＳ Ｐゴシック" pitchFamily="-112" charset="-128"/>
                <a:cs typeface="ＭＳ Ｐゴシック" pitchFamily="-112" charset="-128"/>
              </a:rPr>
              <a:t>Importance of Authentic Texts</a:t>
            </a:r>
          </a:p>
        </p:txBody>
      </p:sp>
      <p:sp>
        <p:nvSpPr>
          <p:cNvPr id="6" name="TextBox 5"/>
          <p:cNvSpPr txBox="1"/>
          <p:nvPr/>
        </p:nvSpPr>
        <p:spPr>
          <a:xfrm>
            <a:off x="747021" y="3008671"/>
            <a:ext cx="4433225" cy="1200329"/>
          </a:xfrm>
          <a:prstGeom prst="rect">
            <a:avLst/>
          </a:prstGeom>
          <a:noFill/>
        </p:spPr>
        <p:txBody>
          <a:bodyPr wrap="square" rtlCol="0">
            <a:spAutoFit/>
          </a:bodyPr>
          <a:lstStyle/>
          <a:p>
            <a:pPr marL="182880" indent="-182880">
              <a:buFont typeface="Arial"/>
              <a:buChar char="•"/>
            </a:pPr>
            <a:r>
              <a:rPr lang="en-US" sz="2400"/>
              <a:t>Real-world</a:t>
            </a:r>
          </a:p>
          <a:p>
            <a:pPr marL="182880" indent="-182880">
              <a:buFont typeface="Arial"/>
              <a:buChar char="•"/>
            </a:pPr>
            <a:r>
              <a:rPr lang="en-US" sz="2400"/>
              <a:t>Culture rich</a:t>
            </a:r>
          </a:p>
          <a:p>
            <a:pPr marL="182880" indent="-182880">
              <a:buFont typeface="Arial"/>
              <a:buChar char="•"/>
            </a:pPr>
            <a:r>
              <a:rPr lang="en-US" sz="2400"/>
              <a:t>Models of correct language</a:t>
            </a:r>
          </a:p>
        </p:txBody>
      </p:sp>
      <p:sp>
        <p:nvSpPr>
          <p:cNvPr id="8" name="Footer Placeholder 7"/>
          <p:cNvSpPr>
            <a:spLocks noGrp="1"/>
          </p:cNvSpPr>
          <p:nvPr>
            <p:ph type="ftr" sz="quarter" idx="11"/>
          </p:nvPr>
        </p:nvSpPr>
        <p:spPr/>
        <p:txBody>
          <a:bodyPr/>
          <a:lstStyle/>
          <a:p>
            <a:r>
              <a:rPr lang="en-US"/>
              <a:t>Laura Terrill</a:t>
            </a:r>
          </a:p>
        </p:txBody>
      </p:sp>
      <p:sp>
        <p:nvSpPr>
          <p:cNvPr id="11" name="Content Placeholder 2"/>
          <p:cNvSpPr txBox="1">
            <a:spLocks/>
          </p:cNvSpPr>
          <p:nvPr/>
        </p:nvSpPr>
        <p:spPr>
          <a:xfrm>
            <a:off x="452516" y="1740310"/>
            <a:ext cx="4193226" cy="3237369"/>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4515" y="1392832"/>
            <a:ext cx="3269852" cy="2615882"/>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9020" y="3719334"/>
            <a:ext cx="2907122" cy="2907122"/>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a:t>1</a:t>
            </a:fld>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5632" y="4372461"/>
            <a:ext cx="3683000" cy="2209800"/>
          </a:xfrm>
          <a:prstGeom prst="rect">
            <a:avLst/>
          </a:prstGeom>
        </p:spPr>
      </p:pic>
    </p:spTree>
    <p:extLst>
      <p:ext uri="{BB962C8B-B14F-4D97-AF65-F5344CB8AC3E}">
        <p14:creationId xmlns:p14="http://schemas.microsoft.com/office/powerpoint/2010/main" val="662146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65127"/>
            <a:ext cx="7829550" cy="1076610"/>
          </a:xfrm>
          <a:solidFill>
            <a:schemeClr val="accent1"/>
          </a:solidFill>
        </p:spPr>
        <p:txBody>
          <a:bodyPr/>
          <a:lstStyle/>
          <a:p>
            <a:pPr algn="ctr"/>
            <a:r>
              <a:rPr lang="en-US" smtClean="0">
                <a:solidFill>
                  <a:schemeClr val="tx1"/>
                </a:solidFill>
              </a:rPr>
              <a:t>The Culture Triangle</a:t>
            </a:r>
            <a:endParaRPr lang="en-US">
              <a:solidFill>
                <a:schemeClr val="tx1"/>
              </a:solidFill>
            </a:endParaRPr>
          </a:p>
        </p:txBody>
      </p:sp>
      <p:sp>
        <p:nvSpPr>
          <p:cNvPr id="6" name="Isosceles Triangle 5"/>
          <p:cNvSpPr/>
          <p:nvPr/>
        </p:nvSpPr>
        <p:spPr>
          <a:xfrm rot="10800000">
            <a:off x="3123663" y="2321960"/>
            <a:ext cx="2812550" cy="3154166"/>
          </a:xfrm>
          <a:prstGeom prst="triangle">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7079" y="2229492"/>
            <a:ext cx="2038521" cy="584775"/>
          </a:xfrm>
          <a:prstGeom prst="rect">
            <a:avLst/>
          </a:prstGeom>
          <a:solidFill>
            <a:schemeClr val="accent1"/>
          </a:solidFill>
        </p:spPr>
        <p:txBody>
          <a:bodyPr wrap="square" rtlCol="0">
            <a:spAutoFit/>
          </a:bodyPr>
          <a:lstStyle/>
          <a:p>
            <a:pPr algn="ctr"/>
            <a:r>
              <a:rPr lang="en-US" sz="3200" b="1" smtClean="0"/>
              <a:t>Products                                                                        </a:t>
            </a:r>
            <a:endParaRPr lang="en-US" sz="3200" b="1"/>
          </a:p>
        </p:txBody>
      </p:sp>
      <p:sp>
        <p:nvSpPr>
          <p:cNvPr id="8" name="TextBox 7"/>
          <p:cNvSpPr txBox="1"/>
          <p:nvPr/>
        </p:nvSpPr>
        <p:spPr>
          <a:xfrm>
            <a:off x="6395472" y="2229492"/>
            <a:ext cx="2013434" cy="584775"/>
          </a:xfrm>
          <a:prstGeom prst="rect">
            <a:avLst/>
          </a:prstGeom>
          <a:solidFill>
            <a:schemeClr val="accent1"/>
          </a:solidFill>
        </p:spPr>
        <p:txBody>
          <a:bodyPr wrap="square" rtlCol="0">
            <a:spAutoFit/>
          </a:bodyPr>
          <a:lstStyle/>
          <a:p>
            <a:pPr algn="ctr"/>
            <a:r>
              <a:rPr lang="en-US" sz="3200" b="1" smtClean="0"/>
              <a:t>Practices</a:t>
            </a:r>
            <a:endParaRPr lang="en-US" sz="3200" b="1"/>
          </a:p>
        </p:txBody>
      </p:sp>
      <p:sp>
        <p:nvSpPr>
          <p:cNvPr id="9" name="TextBox 8"/>
          <p:cNvSpPr txBox="1"/>
          <p:nvPr/>
        </p:nvSpPr>
        <p:spPr>
          <a:xfrm>
            <a:off x="3166341" y="5671335"/>
            <a:ext cx="2729869" cy="584775"/>
          </a:xfrm>
          <a:prstGeom prst="rect">
            <a:avLst/>
          </a:prstGeom>
          <a:solidFill>
            <a:schemeClr val="accent1"/>
          </a:solidFill>
        </p:spPr>
        <p:txBody>
          <a:bodyPr wrap="square" rtlCol="0">
            <a:spAutoFit/>
          </a:bodyPr>
          <a:lstStyle/>
          <a:p>
            <a:pPr algn="ctr"/>
            <a:r>
              <a:rPr lang="en-US" sz="3200" b="1" smtClean="0"/>
              <a:t>Perspectives</a:t>
            </a:r>
            <a:endParaRPr lang="en-US" sz="3200" b="1"/>
          </a:p>
        </p:txBody>
      </p:sp>
      <p:sp>
        <p:nvSpPr>
          <p:cNvPr id="2" name="Slide Number Placeholder 1"/>
          <p:cNvSpPr>
            <a:spLocks noGrp="1"/>
          </p:cNvSpPr>
          <p:nvPr>
            <p:ph type="sldNum" sz="quarter" idx="12"/>
          </p:nvPr>
        </p:nvSpPr>
        <p:spPr/>
        <p:txBody>
          <a:bodyPr/>
          <a:lstStyle/>
          <a:p>
            <a:fld id="{77DBC041-EE9B-41C1-A1E1-4A8EB3EE6FDC}" type="slidenum">
              <a:rPr lang="ru-RU" smtClean="0"/>
              <a:pPr/>
              <a:t>10</a:t>
            </a:fld>
            <a:endParaRPr lang="ru-RU"/>
          </a:p>
        </p:txBody>
      </p:sp>
    </p:spTree>
    <p:extLst>
      <p:ext uri="{BB962C8B-B14F-4D97-AF65-F5344CB8AC3E}">
        <p14:creationId xmlns:p14="http://schemas.microsoft.com/office/powerpoint/2010/main" val="13362302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764" y="322416"/>
            <a:ext cx="7503271" cy="1234593"/>
          </a:xfrm>
          <a:solidFill>
            <a:schemeClr val="accent1"/>
          </a:solidFill>
        </p:spPr>
        <p:txBody>
          <a:bodyPr>
            <a:normAutofit/>
          </a:bodyPr>
          <a:lstStyle/>
          <a:p>
            <a:pPr algn="ctr"/>
            <a:r>
              <a:rPr lang="en-US" sz="3600" smtClean="0">
                <a:solidFill>
                  <a:schemeClr val="tx1"/>
                </a:solidFill>
              </a:rPr>
              <a:t>Products — Practices — Perspectives</a:t>
            </a:r>
            <a:endParaRPr lang="en-US" sz="3600">
              <a:solidFill>
                <a:schemeClr val="tx1"/>
              </a:solidFill>
            </a:endParaRPr>
          </a:p>
        </p:txBody>
      </p:sp>
      <p:pic>
        <p:nvPicPr>
          <p:cNvPr id="7" name="Picture 6" descr="images-1.jpeg"/>
          <p:cNvPicPr>
            <a:picLocks noChangeAspect="1"/>
          </p:cNvPicPr>
          <p:nvPr/>
        </p:nvPicPr>
        <p:blipFill>
          <a:blip r:embed="rId2"/>
          <a:stretch>
            <a:fillRect/>
          </a:stretch>
        </p:blipFill>
        <p:spPr>
          <a:xfrm>
            <a:off x="7740035" y="116518"/>
            <a:ext cx="1303020" cy="1737360"/>
          </a:xfrm>
          <a:prstGeom prst="rect">
            <a:avLst/>
          </a:prstGeom>
        </p:spPr>
      </p:pic>
      <p:pic>
        <p:nvPicPr>
          <p:cNvPr id="8" name="Picture 7" descr="RowlettSbux.jpg"/>
          <p:cNvPicPr>
            <a:picLocks noChangeAspect="1"/>
          </p:cNvPicPr>
          <p:nvPr/>
        </p:nvPicPr>
        <p:blipFill>
          <a:blip r:embed="rId3"/>
          <a:stretch>
            <a:fillRect/>
          </a:stretch>
        </p:blipFill>
        <p:spPr>
          <a:xfrm>
            <a:off x="1133869" y="1853878"/>
            <a:ext cx="6860166" cy="4562856"/>
          </a:xfrm>
          <a:prstGeom prst="rect">
            <a:avLst/>
          </a:prstGeom>
        </p:spPr>
      </p:pic>
      <p:sp>
        <p:nvSpPr>
          <p:cNvPr id="3" name="Slide Number Placeholder 2"/>
          <p:cNvSpPr>
            <a:spLocks noGrp="1"/>
          </p:cNvSpPr>
          <p:nvPr>
            <p:ph type="sldNum" sz="quarter" idx="12"/>
          </p:nvPr>
        </p:nvSpPr>
        <p:spPr/>
        <p:txBody>
          <a:bodyPr/>
          <a:lstStyle/>
          <a:p>
            <a:fld id="{77DBC041-EE9B-41C1-A1E1-4A8EB3EE6FDC}" type="slidenum">
              <a:rPr lang="ru-RU" smtClean="0"/>
              <a:pPr/>
              <a:t>11</a:t>
            </a:fld>
            <a:endParaRPr lang="ru-RU"/>
          </a:p>
        </p:txBody>
      </p:sp>
    </p:spTree>
    <p:extLst>
      <p:ext uri="{BB962C8B-B14F-4D97-AF65-F5344CB8AC3E}">
        <p14:creationId xmlns:p14="http://schemas.microsoft.com/office/powerpoint/2010/main" val="1785180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59582243_91ad570863.jpg"/>
          <p:cNvPicPr>
            <a:picLocks noGrp="1" noChangeAspect="1"/>
          </p:cNvPicPr>
          <p:nvPr>
            <p:ph idx="1"/>
          </p:nvPr>
        </p:nvPicPr>
        <p:blipFill>
          <a:blip r:embed="rId3"/>
          <a:srcRect l="-18008" r="-18008"/>
          <a:stretch>
            <a:fillRect/>
          </a:stretch>
        </p:blipFill>
        <p:spPr>
          <a:xfrm>
            <a:off x="-1025652" y="424542"/>
            <a:ext cx="8153400" cy="4495800"/>
          </a:xfrm>
        </p:spPr>
      </p:pic>
      <p:sp>
        <p:nvSpPr>
          <p:cNvPr id="5" name="TextBox 4"/>
          <p:cNvSpPr txBox="1"/>
          <p:nvPr/>
        </p:nvSpPr>
        <p:spPr>
          <a:xfrm>
            <a:off x="111169" y="4888671"/>
            <a:ext cx="4956678" cy="307777"/>
          </a:xfrm>
          <a:prstGeom prst="rect">
            <a:avLst/>
          </a:prstGeom>
          <a:noFill/>
        </p:spPr>
        <p:txBody>
          <a:bodyPr wrap="none" rtlCol="0">
            <a:spAutoFit/>
          </a:bodyPr>
          <a:lstStyle/>
          <a:p>
            <a:r>
              <a:rPr lang="en-US" sz="1400" b="1"/>
              <a:t>Image: www.flickr.com/photos/swperman/159582243/sizes/m/</a:t>
            </a:r>
          </a:p>
        </p:txBody>
      </p:sp>
      <p:pic>
        <p:nvPicPr>
          <p:cNvPr id="6" name="Picture 5" descr="star.jpg"/>
          <p:cNvPicPr>
            <a:picLocks noChangeAspect="1"/>
          </p:cNvPicPr>
          <p:nvPr/>
        </p:nvPicPr>
        <p:blipFill>
          <a:blip r:embed="rId4"/>
          <a:stretch>
            <a:fillRect/>
          </a:stretch>
        </p:blipFill>
        <p:spPr>
          <a:xfrm>
            <a:off x="5067847" y="424542"/>
            <a:ext cx="4061547" cy="4495800"/>
          </a:xfrm>
          <a:prstGeom prst="rect">
            <a:avLst/>
          </a:prstGeom>
        </p:spPr>
      </p:pic>
      <p:sp>
        <p:nvSpPr>
          <p:cNvPr id="11" name="Title 5"/>
          <p:cNvSpPr txBox="1">
            <a:spLocks/>
          </p:cNvSpPr>
          <p:nvPr/>
        </p:nvSpPr>
        <p:spPr>
          <a:xfrm>
            <a:off x="378827" y="542118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ask and answer questions about what I and others do with friends and family. </a:t>
            </a:r>
          </a:p>
        </p:txBody>
      </p:sp>
      <p:sp>
        <p:nvSpPr>
          <p:cNvPr id="2" name="Slide Number Placeholder 1"/>
          <p:cNvSpPr>
            <a:spLocks noGrp="1"/>
          </p:cNvSpPr>
          <p:nvPr>
            <p:ph type="sldNum" sz="quarter" idx="12"/>
          </p:nvPr>
        </p:nvSpPr>
        <p:spPr/>
        <p:txBody>
          <a:bodyPr/>
          <a:lstStyle/>
          <a:p>
            <a:fld id="{78BF7DF9-587C-4941-9F5A-B7FE96413D7E}" type="slidenum">
              <a:rPr lang="ru-RU" smtClean="0"/>
              <a:pPr/>
              <a:t>12</a:t>
            </a:fld>
            <a:endParaRPr lang="ru-RU"/>
          </a:p>
        </p:txBody>
      </p:sp>
    </p:spTree>
    <p:extLst>
      <p:ext uri="{BB962C8B-B14F-4D97-AF65-F5344CB8AC3E}">
        <p14:creationId xmlns:p14="http://schemas.microsoft.com/office/powerpoint/2010/main" val="11449464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known.png"/>
          <p:cNvPicPr>
            <a:picLocks noChangeAspect="1"/>
          </p:cNvPicPr>
          <p:nvPr/>
        </p:nvPicPr>
        <p:blipFill>
          <a:blip r:embed="rId2"/>
          <a:stretch>
            <a:fillRect/>
          </a:stretch>
        </p:blipFill>
        <p:spPr>
          <a:xfrm>
            <a:off x="4780778" y="1010817"/>
            <a:ext cx="4052979" cy="4734971"/>
          </a:xfrm>
          <a:prstGeom prst="rect">
            <a:avLst/>
          </a:prstGeom>
        </p:spPr>
      </p:pic>
      <p:sp>
        <p:nvSpPr>
          <p:cNvPr id="6" name="TextBox 5"/>
          <p:cNvSpPr txBox="1"/>
          <p:nvPr/>
        </p:nvSpPr>
        <p:spPr>
          <a:xfrm>
            <a:off x="3276600" y="5892800"/>
            <a:ext cx="184666" cy="369332"/>
          </a:xfrm>
          <a:prstGeom prst="rect">
            <a:avLst/>
          </a:prstGeom>
          <a:noFill/>
        </p:spPr>
        <p:txBody>
          <a:bodyPr wrap="none" rtlCol="0">
            <a:spAutoFit/>
          </a:bodyPr>
          <a:lstStyle/>
          <a:p>
            <a:endParaRPr lang="en-US"/>
          </a:p>
        </p:txBody>
      </p:sp>
      <p:pic>
        <p:nvPicPr>
          <p:cNvPr id="10" name="Picture 9"/>
          <p:cNvPicPr>
            <a:picLocks noChangeAspect="1"/>
          </p:cNvPicPr>
          <p:nvPr/>
        </p:nvPicPr>
        <p:blipFill>
          <a:blip r:embed="rId3"/>
          <a:stretch>
            <a:fillRect/>
          </a:stretch>
        </p:blipFill>
        <p:spPr>
          <a:xfrm>
            <a:off x="228610" y="203302"/>
            <a:ext cx="2565400" cy="3175000"/>
          </a:xfrm>
          <a:prstGeom prst="rect">
            <a:avLst/>
          </a:prstGeom>
        </p:spPr>
      </p:pic>
      <p:pic>
        <p:nvPicPr>
          <p:cNvPr id="11" name="Picture 10"/>
          <p:cNvPicPr>
            <a:picLocks noChangeAspect="1"/>
          </p:cNvPicPr>
          <p:nvPr/>
        </p:nvPicPr>
        <p:blipFill>
          <a:blip r:embed="rId4"/>
          <a:stretch>
            <a:fillRect/>
          </a:stretch>
        </p:blipFill>
        <p:spPr>
          <a:xfrm>
            <a:off x="1914144" y="2832861"/>
            <a:ext cx="2463800" cy="3302000"/>
          </a:xfrm>
          <a:prstGeom prst="rect">
            <a:avLst/>
          </a:prstGeom>
        </p:spPr>
      </p:pic>
      <p:sp>
        <p:nvSpPr>
          <p:cNvPr id="2" name="Slide Number Placeholder 1"/>
          <p:cNvSpPr>
            <a:spLocks noGrp="1"/>
          </p:cNvSpPr>
          <p:nvPr>
            <p:ph type="sldNum" sz="quarter" idx="12"/>
          </p:nvPr>
        </p:nvSpPr>
        <p:spPr/>
        <p:txBody>
          <a:bodyPr/>
          <a:lstStyle/>
          <a:p>
            <a:fld id="{77DBC041-EE9B-41C1-A1E1-4A8EB3EE6FDC}" type="slidenum">
              <a:rPr lang="ru-RU" smtClean="0"/>
              <a:pPr/>
              <a:t>13</a:t>
            </a:fld>
            <a:endParaRPr lang="ru-RU"/>
          </a:p>
        </p:txBody>
      </p:sp>
    </p:spTree>
    <p:extLst>
      <p:ext uri="{BB962C8B-B14F-4D97-AF65-F5344CB8AC3E}">
        <p14:creationId xmlns:p14="http://schemas.microsoft.com/office/powerpoint/2010/main" val="123895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a:bodyPr>
          <a:lstStyle/>
          <a:p>
            <a:fld id="{74C2F60E-34D8-DD42-93FD-7BD7AE432328}" type="slidenum">
              <a:rPr lang="en-US"/>
              <a:pPr/>
              <a:t>14</a:t>
            </a:fld>
            <a:endParaRPr lang="en-US"/>
          </a:p>
        </p:txBody>
      </p:sp>
      <p:pic>
        <p:nvPicPr>
          <p:cNvPr id="6" name="Content Placeholder 5" descr="bigstock-Conceptual-peace-and-cultural--43258519.jpg"/>
          <p:cNvPicPr>
            <a:picLocks noGrp="1" noChangeAspect="1"/>
          </p:cNvPicPr>
          <p:nvPr>
            <p:ph sz="quarter" idx="1"/>
          </p:nvPr>
        </p:nvPicPr>
        <p:blipFill>
          <a:blip r:embed="rId2"/>
          <a:srcRect l="-40735" r="-40735"/>
          <a:stretch>
            <a:fillRect/>
          </a:stretch>
        </p:blipFill>
        <p:spPr>
          <a:xfrm>
            <a:off x="-1395531" y="1600200"/>
            <a:ext cx="8153400" cy="4495800"/>
          </a:xfrm>
        </p:spPr>
      </p:pic>
      <p:sp>
        <p:nvSpPr>
          <p:cNvPr id="7" name="TextBox 6"/>
          <p:cNvSpPr txBox="1"/>
          <p:nvPr/>
        </p:nvSpPr>
        <p:spPr>
          <a:xfrm>
            <a:off x="1407029" y="5819001"/>
            <a:ext cx="3596507" cy="276999"/>
          </a:xfrm>
          <a:prstGeom prst="rect">
            <a:avLst/>
          </a:prstGeom>
          <a:noFill/>
        </p:spPr>
        <p:txBody>
          <a:bodyPr wrap="none" rtlCol="0">
            <a:spAutoFit/>
          </a:bodyPr>
          <a:lstStyle/>
          <a:p>
            <a:r>
              <a:rPr lang="en-US" sz="1200">
                <a:solidFill>
                  <a:schemeClr val="bg1"/>
                </a:solidFill>
              </a:rPr>
              <a:t>image: imgkid.com/world-peace-day-pictures.shtml</a:t>
            </a:r>
          </a:p>
        </p:txBody>
      </p:sp>
      <p:sp>
        <p:nvSpPr>
          <p:cNvPr id="8" name="TextBox 7"/>
          <p:cNvSpPr txBox="1"/>
          <p:nvPr/>
        </p:nvSpPr>
        <p:spPr>
          <a:xfrm>
            <a:off x="5258565" y="2072021"/>
            <a:ext cx="3848539" cy="3600986"/>
          </a:xfrm>
          <a:prstGeom prst="rect">
            <a:avLst/>
          </a:prstGeom>
          <a:noFill/>
        </p:spPr>
        <p:txBody>
          <a:bodyPr wrap="square" rtlCol="0">
            <a:spAutoFit/>
          </a:bodyPr>
          <a:lstStyle/>
          <a:p>
            <a:pPr algn="ctr"/>
            <a:r>
              <a:rPr lang="en-US" sz="2400"/>
              <a:t>It can be difficult for us to  grasp that people shaped by other cultures will see and respond to the world differently than we do. The consequences of this cultural blindness can be dire. </a:t>
            </a:r>
          </a:p>
          <a:p>
            <a:pPr algn="ctr"/>
            <a:endParaRPr lang="en-US"/>
          </a:p>
          <a:p>
            <a:pPr algn="ctr"/>
            <a:r>
              <a:rPr lang="en-US" sz="1600"/>
              <a:t>Hilary Dack and Carol Ann Tomlinson </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4938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0"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6219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16</a:t>
            </a:fld>
            <a:endParaRPr lang="en-US"/>
          </a:p>
        </p:txBody>
      </p:sp>
      <p:pic>
        <p:nvPicPr>
          <p:cNvPr id="6" name="Picture 5"/>
          <p:cNvPicPr>
            <a:picLocks noChangeAspect="1"/>
          </p:cNvPicPr>
          <p:nvPr/>
        </p:nvPicPr>
        <p:blipFill>
          <a:blip r:embed="rId2"/>
          <a:stretch>
            <a:fillRect/>
          </a:stretch>
        </p:blipFill>
        <p:spPr>
          <a:xfrm>
            <a:off x="1003300" y="0"/>
            <a:ext cx="7123627" cy="6858000"/>
          </a:xfrm>
          <a:prstGeom prst="rect">
            <a:avLst/>
          </a:prstGeom>
        </p:spPr>
      </p:pic>
      <p:sp>
        <p:nvSpPr>
          <p:cNvPr id="7" name="Title 5"/>
          <p:cNvSpPr txBox="1">
            <a:spLocks/>
          </p:cNvSpPr>
          <p:nvPr/>
        </p:nvSpPr>
        <p:spPr>
          <a:xfrm>
            <a:off x="272102" y="5588749"/>
            <a:ext cx="8560310" cy="113272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3200"/>
              <a:t>I can describe an extreme weather event. </a:t>
            </a:r>
          </a:p>
        </p:txBody>
      </p:sp>
    </p:spTree>
    <p:extLst>
      <p:ext uri="{BB962C8B-B14F-4D97-AF65-F5344CB8AC3E}">
        <p14:creationId xmlns:p14="http://schemas.microsoft.com/office/powerpoint/2010/main" val="166757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2396332" y="1871663"/>
            <a:ext cx="4351337" cy="4351337"/>
          </a:xfrm>
        </p:spPr>
      </p:pic>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17</a:t>
            </a:fld>
            <a:endParaRPr lang="en-US"/>
          </a:p>
        </p:txBody>
      </p:sp>
      <p:pic>
        <p:nvPicPr>
          <p:cNvPr id="8" name="Picture 7"/>
          <p:cNvPicPr>
            <a:picLocks noChangeAspect="1"/>
          </p:cNvPicPr>
          <p:nvPr/>
        </p:nvPicPr>
        <p:blipFill>
          <a:blip r:embed="rId3"/>
          <a:stretch>
            <a:fillRect/>
          </a:stretch>
        </p:blipFill>
        <p:spPr>
          <a:xfrm>
            <a:off x="165100" y="0"/>
            <a:ext cx="8812696" cy="6858000"/>
          </a:xfrm>
          <a:prstGeom prst="rect">
            <a:avLst/>
          </a:prstGeom>
        </p:spPr>
      </p:pic>
      <p:sp>
        <p:nvSpPr>
          <p:cNvPr id="9" name="Title 5"/>
          <p:cNvSpPr txBox="1">
            <a:spLocks/>
          </p:cNvSpPr>
          <p:nvPr/>
        </p:nvSpPr>
        <p:spPr>
          <a:xfrm>
            <a:off x="272102" y="5588749"/>
            <a:ext cx="8560310" cy="113272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3200"/>
              <a:t>I can describe an extreme weather event. </a:t>
            </a:r>
          </a:p>
        </p:txBody>
      </p:sp>
    </p:spTree>
    <p:extLst>
      <p:ext uri="{BB962C8B-B14F-4D97-AF65-F5344CB8AC3E}">
        <p14:creationId xmlns:p14="http://schemas.microsoft.com/office/powerpoint/2010/main" val="120222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18</a:t>
            </a:fld>
            <a:endParaRPr lang="en-US"/>
          </a:p>
        </p:txBody>
      </p:sp>
      <p:pic>
        <p:nvPicPr>
          <p:cNvPr id="7" name="Picture 6"/>
          <p:cNvPicPr>
            <a:picLocks noChangeAspect="1"/>
          </p:cNvPicPr>
          <p:nvPr/>
        </p:nvPicPr>
        <p:blipFill>
          <a:blip r:embed="rId2"/>
          <a:stretch>
            <a:fillRect/>
          </a:stretch>
        </p:blipFill>
        <p:spPr>
          <a:xfrm>
            <a:off x="654050" y="77110"/>
            <a:ext cx="7758430" cy="5815689"/>
          </a:xfrm>
          <a:prstGeom prst="rect">
            <a:avLst/>
          </a:prstGeom>
        </p:spPr>
      </p:pic>
      <p:sp>
        <p:nvSpPr>
          <p:cNvPr id="8" name="Title 5"/>
          <p:cNvSpPr txBox="1">
            <a:spLocks/>
          </p:cNvSpPr>
          <p:nvPr/>
        </p:nvSpPr>
        <p:spPr>
          <a:xfrm>
            <a:off x="0" y="5176910"/>
            <a:ext cx="9144000" cy="1657109"/>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marR="0" lvl="0" algn="ctr">
              <a:spcBef>
                <a:spcPts val="0"/>
              </a:spcBef>
              <a:spcAft>
                <a:spcPts val="0"/>
              </a:spcAft>
            </a:pPr>
            <a:r>
              <a:rPr lang="en-US" sz="3600">
                <a:latin typeface="+mn-lt"/>
              </a:rPr>
              <a:t>I can comment on how much water is used. </a:t>
            </a:r>
            <a:endParaRPr lang="en-US" sz="4000">
              <a:latin typeface="+mn-lt"/>
              <a:ea typeface="Cambria" charset="0"/>
              <a:cs typeface="Arial" charset="0"/>
            </a:endParaRPr>
          </a:p>
        </p:txBody>
      </p:sp>
    </p:spTree>
    <p:extLst>
      <p:ext uri="{BB962C8B-B14F-4D97-AF65-F5344CB8AC3E}">
        <p14:creationId xmlns:p14="http://schemas.microsoft.com/office/powerpoint/2010/main" val="100475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stretch>
            <a:fillRect/>
          </a:stretch>
        </p:blipFill>
        <p:spPr>
          <a:xfrm>
            <a:off x="196737" y="1690689"/>
            <a:ext cx="3959047" cy="4124007"/>
          </a:xfrm>
          <a:prstGeom prst="rect">
            <a:avLst/>
          </a:prstGeom>
        </p:spPr>
      </p:pic>
      <p:pic>
        <p:nvPicPr>
          <p:cNvPr id="5" name="Picture 4"/>
          <p:cNvPicPr>
            <a:picLocks noChangeAspect="1"/>
          </p:cNvPicPr>
          <p:nvPr/>
        </p:nvPicPr>
        <p:blipFill>
          <a:blip r:embed="rId3"/>
          <a:stretch>
            <a:fillRect/>
          </a:stretch>
        </p:blipFill>
        <p:spPr>
          <a:xfrm>
            <a:off x="4572000" y="1690689"/>
            <a:ext cx="4375262" cy="4375262"/>
          </a:xfrm>
          <a:prstGeom prst="rect">
            <a:avLst/>
          </a:prstGeom>
        </p:spPr>
      </p:pic>
      <p:sp>
        <p:nvSpPr>
          <p:cNvPr id="6" name="Title 5"/>
          <p:cNvSpPr txBox="1">
            <a:spLocks/>
          </p:cNvSpPr>
          <p:nvPr/>
        </p:nvSpPr>
        <p:spPr>
          <a:xfrm>
            <a:off x="428895" y="5818577"/>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Dos:</a:t>
            </a:r>
          </a:p>
          <a:p>
            <a:pPr algn="ctr"/>
            <a:r>
              <a:rPr lang="en-US" sz="3600"/>
              <a:t>I can ask and answer questions about where I live.</a:t>
            </a:r>
          </a:p>
          <a:p>
            <a:pPr algn="ctr"/>
            <a:r>
              <a:rPr lang="en-US" sz="3600"/>
              <a:t>I can say how I am different.</a:t>
            </a:r>
          </a:p>
        </p:txBody>
      </p:sp>
      <p:sp>
        <p:nvSpPr>
          <p:cNvPr id="7" name="Slide Number Placeholder 6"/>
          <p:cNvSpPr>
            <a:spLocks noGrp="1"/>
          </p:cNvSpPr>
          <p:nvPr>
            <p:ph type="sldNum" sz="quarter" idx="12"/>
          </p:nvPr>
        </p:nvSpPr>
        <p:spPr/>
        <p:txBody>
          <a:bodyPr/>
          <a:lstStyle/>
          <a:p>
            <a:fld id="{74C2F60E-34D8-DD42-93FD-7BD7AE432328}" type="slidenum">
              <a:rPr lang="en-US"/>
              <a:pPr/>
              <a:t>19</a:t>
            </a:fld>
            <a:endParaRPr lang="en-US"/>
          </a:p>
        </p:txBody>
      </p:sp>
    </p:spTree>
    <p:extLst>
      <p:ext uri="{BB962C8B-B14F-4D97-AF65-F5344CB8AC3E}">
        <p14:creationId xmlns:p14="http://schemas.microsoft.com/office/powerpoint/2010/main" val="65221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18506"/>
          </a:xfrm>
          <a:solidFill>
            <a:schemeClr val="accent1"/>
          </a:solidFill>
        </p:spPr>
        <p:txBody>
          <a:bodyPr>
            <a:normAutofit/>
          </a:bodyPr>
          <a:lstStyle/>
          <a:p>
            <a:pPr algn="ctr"/>
            <a:r>
              <a:rPr lang="en-US" sz="4000">
                <a:solidFill>
                  <a:schemeClr val="tx1"/>
                </a:solidFill>
              </a:rPr>
              <a:t>Authentic Text = Authentic Images</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38250" y="2134394"/>
            <a:ext cx="2476500" cy="3276600"/>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391360" y="2514336"/>
            <a:ext cx="3775075" cy="2516716"/>
          </a:xfrm>
        </p:spPr>
      </p:pic>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2</a:t>
            </a:fld>
            <a:endParaRPr lang="en-US"/>
          </a:p>
        </p:txBody>
      </p:sp>
    </p:spTree>
    <p:extLst>
      <p:ext uri="{BB962C8B-B14F-4D97-AF65-F5344CB8AC3E}">
        <p14:creationId xmlns:p14="http://schemas.microsoft.com/office/powerpoint/2010/main" val="43411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3" name="Picture 2"/>
          <p:cNvPicPr>
            <a:picLocks noChangeAspect="1"/>
          </p:cNvPicPr>
          <p:nvPr/>
        </p:nvPicPr>
        <p:blipFill>
          <a:blip r:embed="rId2"/>
          <a:stretch>
            <a:fillRect/>
          </a:stretch>
        </p:blipFill>
        <p:spPr>
          <a:xfrm>
            <a:off x="1815152" y="710785"/>
            <a:ext cx="5650069" cy="4829322"/>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20</a:t>
            </a:fld>
            <a:endParaRPr lang="en-US"/>
          </a:p>
        </p:txBody>
      </p:sp>
      <p:sp>
        <p:nvSpPr>
          <p:cNvPr id="7"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 say what we do and  </a:t>
            </a:r>
          </a:p>
          <a:p>
            <a:pPr algn="ctr"/>
            <a:r>
              <a:rPr lang="en-US" sz="3600"/>
              <a:t>how we celebrate.</a:t>
            </a:r>
          </a:p>
        </p:txBody>
      </p:sp>
    </p:spTree>
    <p:extLst>
      <p:ext uri="{BB962C8B-B14F-4D97-AF65-F5344CB8AC3E}">
        <p14:creationId xmlns:p14="http://schemas.microsoft.com/office/powerpoint/2010/main" val="45657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0118" y="182796"/>
            <a:ext cx="3657760" cy="5428224"/>
          </a:xfrm>
        </p:spPr>
      </p:pic>
      <p:sp>
        <p:nvSpPr>
          <p:cNvPr id="4" name="Footer Placeholder 3"/>
          <p:cNvSpPr>
            <a:spLocks noGrp="1"/>
          </p:cNvSpPr>
          <p:nvPr>
            <p:ph type="ftr" sz="quarter" idx="11"/>
          </p:nvPr>
        </p:nvSpPr>
        <p:spPr/>
        <p:txBody>
          <a:bodyPr/>
          <a:lstStyle/>
          <a:p>
            <a:r>
              <a:rPr lang="en-US"/>
              <a:t>Laura Terrill</a:t>
            </a:r>
          </a:p>
        </p:txBody>
      </p:sp>
      <p:pic>
        <p:nvPicPr>
          <p:cNvPr id="7" name="Picture 6"/>
          <p:cNvPicPr>
            <a:picLocks noChangeAspect="1"/>
          </p:cNvPicPr>
          <p:nvPr/>
        </p:nvPicPr>
        <p:blipFill>
          <a:blip r:embed="rId3"/>
          <a:stretch>
            <a:fillRect/>
          </a:stretch>
        </p:blipFill>
        <p:spPr>
          <a:xfrm>
            <a:off x="3917878" y="911081"/>
            <a:ext cx="5113243" cy="4019009"/>
          </a:xfrm>
          <a:prstGeom prst="rect">
            <a:avLst/>
          </a:prstGeom>
        </p:spPr>
      </p:pic>
      <p:sp>
        <p:nvSpPr>
          <p:cNvPr id="6"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a:t>
            </a:r>
          </a:p>
        </p:txBody>
      </p:sp>
    </p:spTree>
    <p:extLst>
      <p:ext uri="{BB962C8B-B14F-4D97-AF65-F5344CB8AC3E}">
        <p14:creationId xmlns:p14="http://schemas.microsoft.com/office/powerpoint/2010/main" val="159218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stretch>
            <a:fillRect/>
          </a:stretch>
        </p:blipFill>
        <p:spPr>
          <a:xfrm>
            <a:off x="85940" y="0"/>
            <a:ext cx="4486060" cy="6858000"/>
          </a:xfrm>
          <a:prstGeom prst="rect">
            <a:avLst/>
          </a:prstGeom>
        </p:spPr>
      </p:pic>
      <p:pic>
        <p:nvPicPr>
          <p:cNvPr id="6" name="Picture 5"/>
          <p:cNvPicPr>
            <a:picLocks noChangeAspect="1"/>
          </p:cNvPicPr>
          <p:nvPr/>
        </p:nvPicPr>
        <p:blipFill>
          <a:blip r:embed="rId3"/>
          <a:stretch>
            <a:fillRect/>
          </a:stretch>
        </p:blipFill>
        <p:spPr>
          <a:xfrm>
            <a:off x="5198035" y="571500"/>
            <a:ext cx="3175000" cy="2857500"/>
          </a:xfrm>
          <a:prstGeom prst="rect">
            <a:avLst/>
          </a:prstGeom>
        </p:spPr>
      </p:pic>
      <p:sp>
        <p:nvSpPr>
          <p:cNvPr id="7" name="Title 5"/>
          <p:cNvSpPr txBox="1">
            <a:spLocks/>
          </p:cNvSpPr>
          <p:nvPr/>
        </p:nvSpPr>
        <p:spPr>
          <a:xfrm>
            <a:off x="5198035" y="4288664"/>
            <a:ext cx="3219718" cy="1280793"/>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pets. </a:t>
            </a:r>
          </a:p>
        </p:txBody>
      </p:sp>
    </p:spTree>
    <p:extLst>
      <p:ext uri="{BB962C8B-B14F-4D97-AF65-F5344CB8AC3E}">
        <p14:creationId xmlns:p14="http://schemas.microsoft.com/office/powerpoint/2010/main" val="7047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5" name="Title 5"/>
          <p:cNvSpPr txBox="1">
            <a:spLocks/>
          </p:cNvSpPr>
          <p:nvPr/>
        </p:nvSpPr>
        <p:spPr>
          <a:xfrm>
            <a:off x="365948" y="34691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name and locate the continents.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319" y="1861344"/>
            <a:ext cx="7556500" cy="4279900"/>
          </a:xfrm>
        </p:spPr>
      </p:pic>
      <p:sp>
        <p:nvSpPr>
          <p:cNvPr id="2" name="Slide Number Placeholder 1"/>
          <p:cNvSpPr>
            <a:spLocks noGrp="1"/>
          </p:cNvSpPr>
          <p:nvPr>
            <p:ph type="sldNum" sz="quarter" idx="12"/>
          </p:nvPr>
        </p:nvSpPr>
        <p:spPr/>
        <p:txBody>
          <a:bodyPr/>
          <a:lstStyle/>
          <a:p>
            <a:fld id="{74C2F60E-34D8-DD42-93FD-7BD7AE432328}" type="slidenum">
              <a:rPr lang="en-US"/>
              <a:pPr/>
              <a:t>23</a:t>
            </a:fld>
            <a:endParaRPr lang="en-US"/>
          </a:p>
        </p:txBody>
      </p:sp>
    </p:spTree>
    <p:extLst>
      <p:ext uri="{BB962C8B-B14F-4D97-AF65-F5344CB8AC3E}">
        <p14:creationId xmlns:p14="http://schemas.microsoft.com/office/powerpoint/2010/main" val="1874448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24</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0200"/>
            <a:ext cx="9144000" cy="6183630"/>
          </a:xfrm>
          <a:prstGeom prst="rect">
            <a:avLst/>
          </a:prstGeom>
        </p:spPr>
      </p:pic>
      <p:sp>
        <p:nvSpPr>
          <p:cNvPr id="6" name="Title 5"/>
          <p:cNvSpPr txBox="1">
            <a:spLocks/>
          </p:cNvSpPr>
          <p:nvPr/>
        </p:nvSpPr>
        <p:spPr>
          <a:xfrm>
            <a:off x="180305" y="161998"/>
            <a:ext cx="5409127" cy="790262"/>
          </a:xfrm>
          <a:prstGeom prst="rect">
            <a:avLst/>
          </a:prstGeom>
          <a:solidFill>
            <a:schemeClr val="bg1"/>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myself. </a:t>
            </a:r>
          </a:p>
        </p:txBody>
      </p:sp>
    </p:spTree>
    <p:extLst>
      <p:ext uri="{BB962C8B-B14F-4D97-AF65-F5344CB8AC3E}">
        <p14:creationId xmlns:p14="http://schemas.microsoft.com/office/powerpoint/2010/main" val="121194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630" y="204279"/>
            <a:ext cx="7886700" cy="873739"/>
          </a:xfrm>
          <a:solidFill>
            <a:schemeClr val="accent1"/>
          </a:solidFill>
        </p:spPr>
        <p:txBody>
          <a:bodyPr/>
          <a:lstStyle/>
          <a:p>
            <a:pPr algn="ctr"/>
            <a:r>
              <a:rPr lang="en-US">
                <a:solidFill>
                  <a:schemeClr val="tx1"/>
                </a:solidFill>
              </a:rPr>
              <a:t>Interdependence of the 3 Modes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25</a:t>
            </a:fld>
            <a:endParaRPr lang="en-US"/>
          </a:p>
        </p:txBody>
      </p:sp>
      <p:sp>
        <p:nvSpPr>
          <p:cNvPr id="7" name="Shape 4"/>
          <p:cNvSpPr/>
          <p:nvPr/>
        </p:nvSpPr>
        <p:spPr>
          <a:xfrm>
            <a:off x="5320094" y="4088190"/>
            <a:ext cx="1913553" cy="16450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en-US" sz="4000" kern="1200"/>
          </a:p>
        </p:txBody>
      </p:sp>
      <p:grpSp>
        <p:nvGrpSpPr>
          <p:cNvPr id="8" name="Group 7"/>
          <p:cNvGrpSpPr>
            <a:grpSpLocks noChangeAspect="1"/>
          </p:cNvGrpSpPr>
          <p:nvPr/>
        </p:nvGrpSpPr>
        <p:grpSpPr>
          <a:xfrm>
            <a:off x="4218117" y="3337560"/>
            <a:ext cx="3520440" cy="3520440"/>
            <a:chOff x="2844800" y="1828800"/>
            <a:chExt cx="2235200" cy="2235200"/>
          </a:xfrm>
        </p:grpSpPr>
        <p:sp>
          <p:nvSpPr>
            <p:cNvPr id="9" name="Shape 8"/>
            <p:cNvSpPr/>
            <p:nvPr/>
          </p:nvSpPr>
          <p:spPr>
            <a:xfrm>
              <a:off x="2844800" y="1828800"/>
              <a:ext cx="2235200" cy="2235200"/>
            </a:xfrm>
            <a:prstGeom prst="gear9">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Shape 4"/>
            <p:cNvSpPr/>
            <p:nvPr/>
          </p:nvSpPr>
          <p:spPr>
            <a:xfrm>
              <a:off x="3294175" y="2352385"/>
              <a:ext cx="1336450" cy="11489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en-US" sz="4000" kern="1200"/>
            </a:p>
          </p:txBody>
        </p:sp>
      </p:grpSp>
      <p:sp>
        <p:nvSpPr>
          <p:cNvPr id="11" name="Circular Arrow 10"/>
          <p:cNvSpPr/>
          <p:nvPr/>
        </p:nvSpPr>
        <p:spPr>
          <a:xfrm>
            <a:off x="5381092" y="2844407"/>
            <a:ext cx="3291840" cy="3375420"/>
          </a:xfrm>
          <a:prstGeom prst="circularArrow">
            <a:avLst>
              <a:gd name="adj1" fmla="val 4687"/>
              <a:gd name="adj2" fmla="val 299029"/>
              <a:gd name="adj3" fmla="val 2513083"/>
              <a:gd name="adj4" fmla="val 15867933"/>
              <a:gd name="adj5" fmla="val 5469"/>
            </a:avLst>
          </a:prstGeom>
          <a:solidFill>
            <a:schemeClr val="accent6"/>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a:endParaRPr lang="en-US"/>
          </a:p>
        </p:txBody>
      </p:sp>
      <p:grpSp>
        <p:nvGrpSpPr>
          <p:cNvPr id="12" name="Group 11"/>
          <p:cNvGrpSpPr>
            <a:grpSpLocks noChangeAspect="1"/>
          </p:cNvGrpSpPr>
          <p:nvPr/>
        </p:nvGrpSpPr>
        <p:grpSpPr>
          <a:xfrm>
            <a:off x="1383477" y="2211701"/>
            <a:ext cx="2834640" cy="2834640"/>
            <a:chOff x="2844800" y="1828800"/>
            <a:chExt cx="2235200" cy="2235200"/>
          </a:xfrm>
        </p:grpSpPr>
        <p:sp>
          <p:nvSpPr>
            <p:cNvPr id="13" name="Shape 12"/>
            <p:cNvSpPr/>
            <p:nvPr/>
          </p:nvSpPr>
          <p:spPr>
            <a:xfrm>
              <a:off x="2844800" y="1828800"/>
              <a:ext cx="2235200" cy="2235200"/>
            </a:xfrm>
            <a:prstGeom prst="gear9">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Shape 4"/>
            <p:cNvSpPr/>
            <p:nvPr/>
          </p:nvSpPr>
          <p:spPr>
            <a:xfrm>
              <a:off x="3294175" y="2352385"/>
              <a:ext cx="1336450" cy="11489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en-US" sz="4000" kern="1200"/>
            </a:p>
          </p:txBody>
        </p:sp>
      </p:grpSp>
      <p:sp>
        <p:nvSpPr>
          <p:cNvPr id="15" name="Shape 14"/>
          <p:cNvSpPr/>
          <p:nvPr/>
        </p:nvSpPr>
        <p:spPr>
          <a:xfrm>
            <a:off x="587630" y="1710812"/>
            <a:ext cx="3749040" cy="3200400"/>
          </a:xfrm>
          <a:prstGeom prst="leftCircularArrow">
            <a:avLst>
              <a:gd name="adj1" fmla="val 6452"/>
              <a:gd name="adj2" fmla="val 429999"/>
              <a:gd name="adj3" fmla="val 10489124"/>
              <a:gd name="adj4" fmla="val 17195501"/>
              <a:gd name="adj5" fmla="val 7527"/>
            </a:avLst>
          </a:prstGeom>
          <a:solidFill>
            <a:schemeClr val="accent6"/>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a:endParaRPr lang="en-US"/>
          </a:p>
        </p:txBody>
      </p:sp>
      <p:grpSp>
        <p:nvGrpSpPr>
          <p:cNvPr id="16" name="Group 15"/>
          <p:cNvGrpSpPr>
            <a:grpSpLocks noChangeAspect="1"/>
          </p:cNvGrpSpPr>
          <p:nvPr/>
        </p:nvGrpSpPr>
        <p:grpSpPr>
          <a:xfrm>
            <a:off x="4035236" y="1398552"/>
            <a:ext cx="2194560" cy="2194560"/>
            <a:chOff x="2844800" y="1828800"/>
            <a:chExt cx="2235200" cy="2235200"/>
          </a:xfrm>
        </p:grpSpPr>
        <p:sp>
          <p:nvSpPr>
            <p:cNvPr id="17" name="Shape 16"/>
            <p:cNvSpPr/>
            <p:nvPr/>
          </p:nvSpPr>
          <p:spPr>
            <a:xfrm>
              <a:off x="2844800" y="1828800"/>
              <a:ext cx="2235200" cy="2235200"/>
            </a:xfrm>
            <a:prstGeom prst="gear9">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Shape 4"/>
            <p:cNvSpPr/>
            <p:nvPr/>
          </p:nvSpPr>
          <p:spPr>
            <a:xfrm>
              <a:off x="3294175" y="2352385"/>
              <a:ext cx="1336450" cy="11489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endParaRPr lang="en-US" sz="4000" kern="1200"/>
            </a:p>
          </p:txBody>
        </p:sp>
      </p:grpSp>
      <p:sp>
        <p:nvSpPr>
          <p:cNvPr id="19" name="Circular Arrow 18"/>
          <p:cNvSpPr/>
          <p:nvPr/>
        </p:nvSpPr>
        <p:spPr>
          <a:xfrm rot="1808675">
            <a:off x="3342656" y="1194137"/>
            <a:ext cx="2241296" cy="2241296"/>
          </a:xfrm>
          <a:prstGeom prst="circularArrow">
            <a:avLst>
              <a:gd name="adj1" fmla="val 5984"/>
              <a:gd name="adj2" fmla="val 394124"/>
              <a:gd name="adj3" fmla="val 13313824"/>
              <a:gd name="adj4" fmla="val 9269714"/>
              <a:gd name="adj5" fmla="val 6981"/>
            </a:avLst>
          </a:prstGeom>
          <a:solidFill>
            <a:schemeClr val="accent6"/>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a:endParaRPr lang="en-US"/>
          </a:p>
        </p:txBody>
      </p:sp>
      <p:sp>
        <p:nvSpPr>
          <p:cNvPr id="21" name="TextBox 20"/>
          <p:cNvSpPr txBox="1"/>
          <p:nvPr/>
        </p:nvSpPr>
        <p:spPr>
          <a:xfrm>
            <a:off x="5772191" y="4813024"/>
            <a:ext cx="412292" cy="646331"/>
          </a:xfrm>
          <a:prstGeom prst="rect">
            <a:avLst/>
          </a:prstGeom>
          <a:noFill/>
        </p:spPr>
        <p:txBody>
          <a:bodyPr wrap="none" rtlCol="0">
            <a:spAutoFit/>
          </a:bodyPr>
          <a:lstStyle/>
          <a:p>
            <a:r>
              <a:rPr lang="en-US" sz="3600" b="1">
                <a:solidFill>
                  <a:schemeClr val="accent6"/>
                </a:solidFill>
              </a:rPr>
              <a:t>1</a:t>
            </a:r>
          </a:p>
        </p:txBody>
      </p:sp>
      <p:sp>
        <p:nvSpPr>
          <p:cNvPr id="22" name="TextBox 21"/>
          <p:cNvSpPr txBox="1"/>
          <p:nvPr/>
        </p:nvSpPr>
        <p:spPr>
          <a:xfrm flipH="1">
            <a:off x="2653837" y="3337560"/>
            <a:ext cx="509884" cy="646331"/>
          </a:xfrm>
          <a:prstGeom prst="rect">
            <a:avLst/>
          </a:prstGeom>
          <a:noFill/>
        </p:spPr>
        <p:txBody>
          <a:bodyPr wrap="square" rtlCol="0">
            <a:spAutoFit/>
          </a:bodyPr>
          <a:lstStyle/>
          <a:p>
            <a:r>
              <a:rPr lang="en-US" sz="3600">
                <a:solidFill>
                  <a:schemeClr val="accent6"/>
                </a:solidFill>
              </a:rPr>
              <a:t>2</a:t>
            </a:r>
          </a:p>
        </p:txBody>
      </p:sp>
      <p:sp>
        <p:nvSpPr>
          <p:cNvPr id="23" name="TextBox 22"/>
          <p:cNvSpPr txBox="1"/>
          <p:nvPr/>
        </p:nvSpPr>
        <p:spPr>
          <a:xfrm flipH="1">
            <a:off x="4976677" y="2106441"/>
            <a:ext cx="509884" cy="646331"/>
          </a:xfrm>
          <a:prstGeom prst="rect">
            <a:avLst/>
          </a:prstGeom>
          <a:noFill/>
        </p:spPr>
        <p:txBody>
          <a:bodyPr wrap="square" rtlCol="0">
            <a:spAutoFit/>
          </a:bodyPr>
          <a:lstStyle/>
          <a:p>
            <a:r>
              <a:rPr lang="en-US" sz="3600">
                <a:solidFill>
                  <a:schemeClr val="accent6"/>
                </a:solidFill>
              </a:rPr>
              <a:t>3</a:t>
            </a:r>
          </a:p>
        </p:txBody>
      </p:sp>
      <p:sp>
        <p:nvSpPr>
          <p:cNvPr id="24" name="TextBox 23"/>
          <p:cNvSpPr txBox="1"/>
          <p:nvPr/>
        </p:nvSpPr>
        <p:spPr>
          <a:xfrm>
            <a:off x="4886964" y="4869493"/>
            <a:ext cx="2178719" cy="584775"/>
          </a:xfrm>
          <a:prstGeom prst="rect">
            <a:avLst/>
          </a:prstGeom>
          <a:solidFill>
            <a:schemeClr val="bg1"/>
          </a:solidFill>
        </p:spPr>
        <p:txBody>
          <a:bodyPr wrap="square" rtlCol="0">
            <a:spAutoFit/>
          </a:bodyPr>
          <a:lstStyle/>
          <a:p>
            <a:pPr algn="ctr"/>
            <a:r>
              <a:rPr lang="en-US" sz="3200"/>
              <a:t>Interpretive</a:t>
            </a:r>
          </a:p>
        </p:txBody>
      </p:sp>
      <p:sp>
        <p:nvSpPr>
          <p:cNvPr id="25" name="TextBox 24"/>
          <p:cNvSpPr txBox="1"/>
          <p:nvPr/>
        </p:nvSpPr>
        <p:spPr>
          <a:xfrm>
            <a:off x="1717049" y="3355790"/>
            <a:ext cx="2153856" cy="461665"/>
          </a:xfrm>
          <a:prstGeom prst="rect">
            <a:avLst/>
          </a:prstGeom>
          <a:solidFill>
            <a:schemeClr val="bg1"/>
          </a:solidFill>
        </p:spPr>
        <p:txBody>
          <a:bodyPr wrap="square" rtlCol="0">
            <a:spAutoFit/>
          </a:bodyPr>
          <a:lstStyle/>
          <a:p>
            <a:pPr algn="ctr"/>
            <a:r>
              <a:rPr lang="en-US" sz="2400"/>
              <a:t>Interpersonal</a:t>
            </a:r>
          </a:p>
        </p:txBody>
      </p:sp>
      <p:sp>
        <p:nvSpPr>
          <p:cNvPr id="26" name="TextBox 25"/>
          <p:cNvSpPr txBox="1"/>
          <p:nvPr/>
        </p:nvSpPr>
        <p:spPr>
          <a:xfrm>
            <a:off x="4194390" y="2272997"/>
            <a:ext cx="1876253" cy="397054"/>
          </a:xfrm>
          <a:prstGeom prst="rect">
            <a:avLst/>
          </a:prstGeom>
          <a:solidFill>
            <a:schemeClr val="bg1"/>
          </a:solidFill>
        </p:spPr>
        <p:txBody>
          <a:bodyPr wrap="square" rtlCol="0">
            <a:spAutoFit/>
          </a:bodyPr>
          <a:lstStyle/>
          <a:p>
            <a:pPr algn="ctr"/>
            <a:r>
              <a:rPr lang="en-US" sz="2000"/>
              <a:t>Presentational</a:t>
            </a:r>
          </a:p>
        </p:txBody>
      </p:sp>
    </p:spTree>
    <p:extLst>
      <p:ext uri="{BB962C8B-B14F-4D97-AF65-F5344CB8AC3E}">
        <p14:creationId xmlns:p14="http://schemas.microsoft.com/office/powerpoint/2010/main" val="139230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animBg="1"/>
      <p:bldP spid="25" grpId="0" animBg="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tx1">
                    <a:lumMod val="95000"/>
                  </a:schemeClr>
                </a:solidFill>
                <a:latin typeface="Corbel" charset="0"/>
                <a:ea typeface="Corbel" charset="0"/>
                <a:cs typeface="Corbel" charset="0"/>
              </a:rPr>
              <a:t>How can you best use this text in the </a:t>
            </a:r>
            <a:r>
              <a:rPr lang="en-US" b="1">
                <a:solidFill>
                  <a:schemeClr val="accent6"/>
                </a:solidFill>
                <a:latin typeface="Corbel" charset="0"/>
                <a:ea typeface="Corbel" charset="0"/>
                <a:cs typeface="Corbel" charset="0"/>
              </a:rPr>
              <a:t>interpretive</a:t>
            </a:r>
            <a:r>
              <a:rPr lang="en-US">
                <a:solidFill>
                  <a:schemeClr val="accent6"/>
                </a:solidFill>
                <a:latin typeface="Corbel" charset="0"/>
                <a:ea typeface="Corbel" charset="0"/>
                <a:cs typeface="Corbel" charset="0"/>
              </a:rPr>
              <a:t> </a:t>
            </a:r>
            <a:r>
              <a:rPr lang="en-US">
                <a:solidFill>
                  <a:schemeClr val="tx1">
                    <a:lumMod val="95000"/>
                  </a:schemeClr>
                </a:solidFill>
                <a:latin typeface="Corbel" charset="0"/>
                <a:ea typeface="Corbel" charset="0"/>
                <a:cs typeface="Corbel" charset="0"/>
              </a:rPr>
              <a:t>mode?</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a:t>
            </a:r>
            <a:r>
              <a:rPr lang="en-US">
                <a:solidFill>
                  <a:schemeClr val="accent6"/>
                </a:solidFill>
                <a:latin typeface="Corbel" charset="0"/>
                <a:ea typeface="Corbel" charset="0"/>
                <a:cs typeface="Corbel" charset="0"/>
              </a:rPr>
              <a:t> </a:t>
            </a:r>
            <a:r>
              <a:rPr lang="en-US" b="1">
                <a:solidFill>
                  <a:schemeClr val="accent6"/>
                </a:solidFill>
                <a:latin typeface="Corbel" charset="0"/>
                <a:ea typeface="Corbel" charset="0"/>
                <a:cs typeface="Corbel" charset="0"/>
              </a:rPr>
              <a:t>interpersonal</a:t>
            </a:r>
            <a:r>
              <a:rPr lang="en-US">
                <a:solidFill>
                  <a:schemeClr val="accent6"/>
                </a:solidFill>
                <a:latin typeface="Corbel" charset="0"/>
                <a:ea typeface="Corbel" charset="0"/>
                <a:cs typeface="Corbel" charset="0"/>
              </a:rPr>
              <a:t> </a:t>
            </a:r>
            <a:r>
              <a:rPr lang="en-US">
                <a:solidFill>
                  <a:schemeClr val="tx1">
                    <a:lumMod val="95000"/>
                  </a:schemeClr>
                </a:solidFill>
                <a:latin typeface="Corbel" charset="0"/>
                <a:ea typeface="Corbel" charset="0"/>
                <a:cs typeface="Corbel" charset="0"/>
              </a:rPr>
              <a:t>conversation would students be likely to have on this topic?</a:t>
            </a:r>
          </a:p>
          <a:p>
            <a:endParaRPr lang="en-US">
              <a:solidFill>
                <a:schemeClr val="tx1">
                  <a:lumMod val="95000"/>
                </a:schemeClr>
              </a:solidFill>
              <a:latin typeface="Corbel" charset="0"/>
              <a:ea typeface="Corbel" charset="0"/>
              <a:cs typeface="Corbel" charset="0"/>
            </a:endParaRPr>
          </a:p>
          <a:p>
            <a:r>
              <a:rPr lang="en-US">
                <a:solidFill>
                  <a:schemeClr val="tx1">
                    <a:lumMod val="95000"/>
                  </a:schemeClr>
                </a:solidFill>
                <a:latin typeface="Corbel" charset="0"/>
                <a:ea typeface="Corbel" charset="0"/>
                <a:cs typeface="Corbel" charset="0"/>
              </a:rPr>
              <a:t>What might students do in the </a:t>
            </a:r>
            <a:r>
              <a:rPr lang="en-US" b="1">
                <a:solidFill>
                  <a:schemeClr val="accent6"/>
                </a:solidFill>
                <a:latin typeface="Corbel" charset="0"/>
                <a:ea typeface="Corbel" charset="0"/>
                <a:cs typeface="Corbel" charset="0"/>
              </a:rPr>
              <a:t>presentational</a:t>
            </a:r>
            <a:r>
              <a:rPr lang="en-US">
                <a:solidFill>
                  <a:schemeClr val="tx1">
                    <a:lumMod val="95000"/>
                  </a:schemeClr>
                </a:solidFill>
                <a:latin typeface="Corbel" charset="0"/>
                <a:ea typeface="Corbel" charset="0"/>
                <a:cs typeface="Corbel" charset="0"/>
              </a:rPr>
              <a:t> mode as a way of making learning more concrete?</a:t>
            </a:r>
          </a:p>
          <a:p>
            <a:endParaRPr lang="en-US">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26</a:t>
            </a:fld>
            <a:endParaRPr lang="en-US"/>
          </a:p>
        </p:txBody>
      </p:sp>
    </p:spTree>
    <p:extLst>
      <p:ext uri="{BB962C8B-B14F-4D97-AF65-F5344CB8AC3E}">
        <p14:creationId xmlns:p14="http://schemas.microsoft.com/office/powerpoint/2010/main" val="10603950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2" y="1746918"/>
            <a:ext cx="2932936" cy="3010527"/>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5700" y="4198749"/>
            <a:ext cx="3315430" cy="265925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8322" y="1636447"/>
            <a:ext cx="2320950" cy="463778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2808" y="4280868"/>
            <a:ext cx="3511192" cy="2495012"/>
          </a:xfrm>
          <a:prstGeom prst="rect">
            <a:avLst/>
          </a:prstGeom>
        </p:spPr>
      </p:pic>
      <p:sp>
        <p:nvSpPr>
          <p:cNvPr id="7" name="Title 6"/>
          <p:cNvSpPr>
            <a:spLocks noGrp="1"/>
          </p:cNvSpPr>
          <p:nvPr>
            <p:ph type="title"/>
          </p:nvPr>
        </p:nvSpPr>
        <p:spPr>
          <a:xfrm>
            <a:off x="306678" y="221097"/>
            <a:ext cx="7886700" cy="1325563"/>
          </a:xfrm>
        </p:spPr>
        <p:txBody>
          <a:bodyPr>
            <a:normAutofit/>
          </a:bodyPr>
          <a:lstStyle/>
          <a:p>
            <a:r>
              <a:rPr lang="en-US" sz="3600">
                <a:solidFill>
                  <a:schemeClr val="tx1"/>
                </a:solidFill>
              </a:rPr>
              <a:t>Contemporary Life: Vacation Time</a:t>
            </a:r>
            <a:br>
              <a:rPr lang="en-US" sz="3600">
                <a:solidFill>
                  <a:schemeClr val="tx1"/>
                </a:solidFill>
              </a:rPr>
            </a:br>
            <a:r>
              <a:rPr lang="en-US" sz="3600">
                <a:solidFill>
                  <a:schemeClr val="tx1"/>
                </a:solidFill>
              </a:rPr>
              <a:t>Why travel? What is the ideal vacation?</a:t>
            </a:r>
          </a:p>
        </p:txBody>
      </p:sp>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6D22F896-40B5-4ADD-8801-0D06FADFA095}" type="slidenum">
              <a:rPr lang="en-US"/>
              <a:t>27</a:t>
            </a:fld>
            <a:endParaRPr lang="en-US"/>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9900" y="2147282"/>
            <a:ext cx="3683000" cy="220980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3582287"/>
            <a:ext cx="2425700" cy="3365500"/>
          </a:xfrm>
          <a:prstGeom prst="rect">
            <a:avLst/>
          </a:prstGeom>
        </p:spPr>
      </p:pic>
    </p:spTree>
    <p:extLst>
      <p:ext uri="{BB962C8B-B14F-4D97-AF65-F5344CB8AC3E}">
        <p14:creationId xmlns:p14="http://schemas.microsoft.com/office/powerpoint/2010/main" val="17927429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6D22F896-40B5-4ADD-8801-0D06FADFA095}" type="slidenum">
              <a:rPr lang="en-US"/>
              <a:t>28</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0"/>
            <a:ext cx="6681247" cy="6858000"/>
          </a:xfrm>
          <a:prstGeom prst="rect">
            <a:avLst/>
          </a:prstGeom>
        </p:spPr>
      </p:pic>
      <p:sp>
        <p:nvSpPr>
          <p:cNvPr id="7" name="Title 5"/>
          <p:cNvSpPr txBox="1">
            <a:spLocks/>
          </p:cNvSpPr>
          <p:nvPr/>
        </p:nvSpPr>
        <p:spPr>
          <a:xfrm>
            <a:off x="411335" y="5280803"/>
            <a:ext cx="8296976" cy="1577197"/>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explain differences between a tourist and traveler and identify myself as tourist or traveler giving reasons. </a:t>
            </a:r>
          </a:p>
        </p:txBody>
      </p:sp>
    </p:spTree>
    <p:extLst>
      <p:ext uri="{BB962C8B-B14F-4D97-AF65-F5344CB8AC3E}">
        <p14:creationId xmlns:p14="http://schemas.microsoft.com/office/powerpoint/2010/main" val="153140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6393" y="-138699"/>
            <a:ext cx="6816372" cy="6996699"/>
          </a:xfrm>
        </p:spPr>
      </p:pic>
      <p:grpSp>
        <p:nvGrpSpPr>
          <p:cNvPr id="10" name="Group 9"/>
          <p:cNvGrpSpPr/>
          <p:nvPr/>
        </p:nvGrpSpPr>
        <p:grpSpPr>
          <a:xfrm>
            <a:off x="1065544" y="546868"/>
            <a:ext cx="6727626" cy="6060935"/>
            <a:chOff x="1065544" y="546868"/>
            <a:chExt cx="6727626" cy="6060935"/>
          </a:xfrm>
        </p:grpSpPr>
        <p:sp>
          <p:nvSpPr>
            <p:cNvPr id="5" name="Oval 4"/>
            <p:cNvSpPr/>
            <p:nvPr/>
          </p:nvSpPr>
          <p:spPr>
            <a:xfrm rot="21307703">
              <a:off x="5617081" y="1648772"/>
              <a:ext cx="2176089" cy="4959031"/>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a:off x="5262688" y="1228386"/>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p:cNvSpPr/>
            <p:nvPr/>
          </p:nvSpPr>
          <p:spPr>
            <a:xfrm rot="490228">
              <a:off x="1065544" y="1474230"/>
              <a:ext cx="1937289" cy="48664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rot="1341012">
              <a:off x="1390430" y="546868"/>
              <a:ext cx="2295471" cy="136303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a:off x="1195680" y="1247904"/>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6D22F896-40B5-4ADD-8801-0D06FADFA095}" type="slidenum">
              <a:rPr lang="en-US"/>
              <a:t>29</a:t>
            </a:fld>
            <a:endParaRPr lang="en-US"/>
          </a:p>
        </p:txBody>
      </p:sp>
    </p:spTree>
    <p:extLst>
      <p:ext uri="{BB962C8B-B14F-4D97-AF65-F5344CB8AC3E}">
        <p14:creationId xmlns:p14="http://schemas.microsoft.com/office/powerpoint/2010/main" val="7728809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txBox="1">
            <a:spLocks/>
          </p:cNvSpPr>
          <p:nvPr/>
        </p:nvSpPr>
        <p:spPr>
          <a:xfrm>
            <a:off x="5620572" y="1854557"/>
            <a:ext cx="3523428" cy="415825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pPr>
            <a:r>
              <a:rPr lang="en-US" sz="2800" smtClean="0">
                <a:solidFill>
                  <a:schemeClr val="tx1"/>
                </a:solidFill>
              </a:rPr>
              <a:t>Using images to communicate meaning</a:t>
            </a:r>
          </a:p>
          <a:p>
            <a:pPr marL="0" indent="0" fontAlgn="auto">
              <a:spcAft>
                <a:spcPts val="0"/>
              </a:spcAft>
              <a:buFont typeface="Arial" panose="020B0604020202020204" pitchFamily="34" charset="0"/>
              <a:buNone/>
            </a:pPr>
            <a:endParaRPr lang="en-US" sz="2800" smtClean="0">
              <a:solidFill>
                <a:schemeClr val="tx1"/>
              </a:solidFill>
            </a:endParaRPr>
          </a:p>
          <a:p>
            <a:pPr fontAlgn="auto">
              <a:spcAft>
                <a:spcPts val="0"/>
              </a:spcAft>
            </a:pPr>
            <a:r>
              <a:rPr lang="en-US" sz="2800" smtClean="0">
                <a:solidFill>
                  <a:schemeClr val="tx1"/>
                </a:solidFill>
              </a:rPr>
              <a:t>Using images as a springboard to communication</a:t>
            </a:r>
            <a:endParaRPr lang="en-US" sz="2800">
              <a:solidFill>
                <a:schemeClr val="tx1"/>
              </a:solidFill>
            </a:endParaRPr>
          </a:p>
        </p:txBody>
      </p:sp>
      <p:pic>
        <p:nvPicPr>
          <p:cNvPr id="7" name="Picture 6" descr="global-search_fkjhtI8d.jpg"/>
          <p:cNvPicPr>
            <a:picLocks noChangeAspect="1"/>
          </p:cNvPicPr>
          <p:nvPr/>
        </p:nvPicPr>
        <p:blipFill>
          <a:blip r:embed="rId2"/>
          <a:stretch>
            <a:fillRect/>
          </a:stretch>
        </p:blipFill>
        <p:spPr>
          <a:xfrm>
            <a:off x="218055" y="1004553"/>
            <a:ext cx="5402517" cy="5170214"/>
          </a:xfrm>
          <a:prstGeom prst="rect">
            <a:avLst/>
          </a:prstGeom>
        </p:spPr>
      </p:pic>
      <p:sp>
        <p:nvSpPr>
          <p:cNvPr id="8" name="TextBox 7"/>
          <p:cNvSpPr txBox="1"/>
          <p:nvPr/>
        </p:nvSpPr>
        <p:spPr>
          <a:xfrm>
            <a:off x="1063848" y="2439472"/>
            <a:ext cx="2066591" cy="830997"/>
          </a:xfrm>
          <a:prstGeom prst="rect">
            <a:avLst/>
          </a:prstGeom>
          <a:noFill/>
        </p:spPr>
        <p:txBody>
          <a:bodyPr wrap="none" rtlCol="0">
            <a:spAutoFit/>
          </a:bodyPr>
          <a:lstStyle/>
          <a:p>
            <a:r>
              <a:rPr lang="en-US" sz="2400" i="1" smtClean="0">
                <a:solidFill>
                  <a:schemeClr val="bg1"/>
                </a:solidFill>
              </a:rPr>
              <a:t>Learn to see, </a:t>
            </a:r>
          </a:p>
          <a:p>
            <a:r>
              <a:rPr lang="en-US" sz="2400" i="1" smtClean="0">
                <a:solidFill>
                  <a:schemeClr val="bg1"/>
                </a:solidFill>
              </a:rPr>
              <a:t>see to learn.</a:t>
            </a:r>
            <a:endParaRPr lang="en-US" sz="2400" i="1">
              <a:solidFill>
                <a:schemeClr val="bg1"/>
              </a:solidFill>
            </a:endParaRPr>
          </a:p>
        </p:txBody>
      </p:sp>
      <p:sp>
        <p:nvSpPr>
          <p:cNvPr id="3" name="Slide Number Placeholder 2"/>
          <p:cNvSpPr>
            <a:spLocks noGrp="1"/>
          </p:cNvSpPr>
          <p:nvPr>
            <p:ph type="sldNum" sz="quarter" idx="12"/>
          </p:nvPr>
        </p:nvSpPr>
        <p:spPr/>
        <p:txBody>
          <a:bodyPr/>
          <a:lstStyle/>
          <a:p>
            <a:fld id="{77DBC041-EE9B-41C1-A1E1-4A8EB3EE6FDC}" type="slidenum">
              <a:rPr lang="ru-RU" smtClean="0"/>
              <a:pPr/>
              <a:t>3</a:t>
            </a:fld>
            <a:endParaRPr lang="ru-RU"/>
          </a:p>
        </p:txBody>
      </p:sp>
    </p:spTree>
    <p:extLst>
      <p:ext uri="{BB962C8B-B14F-4D97-AF65-F5344CB8AC3E}">
        <p14:creationId xmlns:p14="http://schemas.microsoft.com/office/powerpoint/2010/main" val="27419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87904" y="590551"/>
            <a:ext cx="5727700" cy="5765800"/>
          </a:xfrm>
        </p:spPr>
        <p:txBody>
          <a:bodyPr>
            <a:normAutofit fontScale="92500" lnSpcReduction="10000"/>
          </a:bodyPr>
          <a:lstStyle/>
          <a:p>
            <a:r>
              <a:rPr lang="fr-FR"/>
              <a:t>Consulte tous les jours son Facebook</a:t>
            </a:r>
            <a:endParaRPr lang="en-US"/>
          </a:p>
          <a:p>
            <a:r>
              <a:rPr lang="fr-FR"/>
              <a:t>Continu obstinément à parler dans sa propre langue</a:t>
            </a:r>
            <a:endParaRPr lang="en-US"/>
          </a:p>
          <a:p>
            <a:r>
              <a:rPr lang="fr-FR"/>
              <a:t>Conseil de voyage Hakuna Mata !</a:t>
            </a:r>
            <a:endParaRPr lang="en-US"/>
          </a:p>
          <a:p>
            <a:r>
              <a:rPr lang="fr-FR"/>
              <a:t>Se perd intentionellement</a:t>
            </a:r>
            <a:endParaRPr lang="en-US"/>
          </a:p>
          <a:p>
            <a:r>
              <a:rPr lang="fr-FR"/>
              <a:t>Suit constament un guide</a:t>
            </a:r>
            <a:endParaRPr lang="en-US"/>
          </a:p>
          <a:p>
            <a:r>
              <a:rPr lang="fr-FR"/>
              <a:t>Envoie des cartes postales</a:t>
            </a:r>
            <a:endParaRPr lang="en-US"/>
          </a:p>
          <a:p>
            <a:r>
              <a:rPr lang="fr-FR"/>
              <a:t>Commande son café dans la languge locale</a:t>
            </a:r>
            <a:endParaRPr lang="en-US"/>
          </a:p>
          <a:p>
            <a:r>
              <a:rPr lang="fr-FR"/>
              <a:t>9h : Commence à se plaindre dès le petit-déjeuner servi au buffet de l’hôtel</a:t>
            </a:r>
            <a:endParaRPr lang="en-US"/>
          </a:p>
          <a:p>
            <a:r>
              <a:rPr lang="fr-FR"/>
              <a:t>Les hôtels sont à éviter - il dort chez les locaux</a:t>
            </a:r>
            <a:endParaRPr lang="en-US"/>
          </a:p>
          <a:p>
            <a:r>
              <a:rPr lang="fr-FR"/>
              <a:t>Mange chez MacDonalds pour éviter les incidents - (22% ont fait une intoxication)</a:t>
            </a:r>
            <a:endParaRPr lang="en-US"/>
          </a:p>
          <a:p>
            <a:r>
              <a:rPr lang="fr-FR"/>
              <a:t>Leitmotiv : la collection de cuillères à thé</a:t>
            </a:r>
            <a:endParaRPr lang="en-US"/>
          </a:p>
          <a:p>
            <a:r>
              <a:rPr lang="fr-FR"/>
              <a:t>Découvre la cuisine locale (2% ont fait une intoxication alimentaire)</a:t>
            </a:r>
            <a:endParaRPr lang="en-US"/>
          </a:p>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6D22F896-40B5-4ADD-8801-0D06FADFA095}" type="slidenum">
              <a:rPr lang="en-US"/>
              <a:t>30</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1104900"/>
            <a:ext cx="3124200" cy="4584700"/>
          </a:xfrm>
          <a:prstGeom prst="rect">
            <a:avLst/>
          </a:prstGeom>
        </p:spPr>
      </p:pic>
    </p:spTree>
    <p:extLst>
      <p:ext uri="{BB962C8B-B14F-4D97-AF65-F5344CB8AC3E}">
        <p14:creationId xmlns:p14="http://schemas.microsoft.com/office/powerpoint/2010/main" val="182980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250" y="317500"/>
            <a:ext cx="4993715" cy="1188571"/>
          </a:xfrm>
        </p:spPr>
        <p:txBody>
          <a:bodyPr>
            <a:normAutofit/>
          </a:bodyPr>
          <a:lstStyle/>
          <a:p>
            <a:r>
              <a:rPr lang="en-US" sz="4000"/>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460675" y="2755900"/>
            <a:ext cx="3729364" cy="3581400"/>
          </a:xfrm>
        </p:spPr>
        <p:txBody>
          <a:bodyPr>
            <a:normAutofit/>
          </a:bodyPr>
          <a:lstStyle/>
          <a:p>
            <a:pPr marL="0" indent="0">
              <a:buNone/>
            </a:pPr>
            <a:r>
              <a:rPr lang="en-US" sz="2400"/>
              <a:t>Students pair to have a discussion about a future trip. One takes the role of a tourist, another of a traveler.  They talk to identify 2 or 3 things that both are willing to do.  </a:t>
            </a:r>
          </a:p>
        </p:txBody>
      </p:sp>
      <p:sp>
        <p:nvSpPr>
          <p:cNvPr id="20" name="Content Placeholder 19"/>
          <p:cNvSpPr>
            <a:spLocks noGrp="1"/>
          </p:cNvSpPr>
          <p:nvPr>
            <p:ph sz="quarter" idx="4294967295"/>
          </p:nvPr>
        </p:nvSpPr>
        <p:spPr>
          <a:xfrm>
            <a:off x="5029200" y="2755900"/>
            <a:ext cx="3886200" cy="3581400"/>
          </a:xfrm>
        </p:spPr>
        <p:txBody>
          <a:bodyPr>
            <a:normAutofit/>
          </a:bodyPr>
          <a:lstStyle/>
          <a:p>
            <a:pPr marL="0" indent="0">
              <a:buNone/>
            </a:pPr>
            <a:r>
              <a:rPr lang="en-US" sz="2400"/>
              <a:t>Students document a trip from the perspective of a tourist or a traveler. They select 5 images and then caption those images saying what they did.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9100" y="103982"/>
            <a:ext cx="3416300" cy="1752600"/>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pPr/>
              <a:t>31</a:t>
            </a:fld>
            <a:endParaRPr lang="en-US"/>
          </a:p>
        </p:txBody>
      </p:sp>
    </p:spTree>
    <p:extLst>
      <p:ext uri="{BB962C8B-B14F-4D97-AF65-F5344CB8AC3E}">
        <p14:creationId xmlns:p14="http://schemas.microsoft.com/office/powerpoint/2010/main" val="15284227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D22F896-40B5-4ADD-8801-0D06FADFA095}" type="slidenum">
              <a:rPr lang="en-US"/>
              <a:t>32</a:t>
            </a:fld>
            <a:endParaRPr lang="en-US"/>
          </a:p>
        </p:txBody>
      </p:sp>
      <p:sp>
        <p:nvSpPr>
          <p:cNvPr id="8" name="Title 1"/>
          <p:cNvSpPr txBox="1">
            <a:spLocks/>
          </p:cNvSpPr>
          <p:nvPr/>
        </p:nvSpPr>
        <p:spPr>
          <a:xfrm>
            <a:off x="23616" y="0"/>
            <a:ext cx="8004848" cy="1103753"/>
          </a:xfrm>
          <a:prstGeom prst="rect">
            <a:avLst/>
          </a:prstGeom>
          <a:solidFill>
            <a:srgbClr val="0F3F55"/>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A Day in the Life</a:t>
            </a:r>
            <a:br>
              <a:rPr lang="en-US">
                <a:solidFill>
                  <a:schemeClr val="tx1"/>
                </a:solidFill>
              </a:rPr>
            </a:br>
            <a:r>
              <a:rPr lang="en-US" sz="3100">
                <a:solidFill>
                  <a:schemeClr val="tx1"/>
                </a:solidFill>
              </a:rPr>
              <a:t>How does where I live influence what I do?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652" y="749300"/>
            <a:ext cx="2387600" cy="61087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2" y="1103753"/>
            <a:ext cx="5361590" cy="521506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9" y="5110332"/>
            <a:ext cx="4161113" cy="174766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6" y="3065904"/>
            <a:ext cx="3671261" cy="21844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8545" y="1141289"/>
            <a:ext cx="2565259" cy="43561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1838" y="5063327"/>
            <a:ext cx="2669814" cy="1747863"/>
          </a:xfrm>
          <a:prstGeom prst="rect">
            <a:avLst/>
          </a:prstGeom>
        </p:spPr>
      </p:pic>
    </p:spTree>
    <p:extLst>
      <p:ext uri="{BB962C8B-B14F-4D97-AF65-F5344CB8AC3E}">
        <p14:creationId xmlns:p14="http://schemas.microsoft.com/office/powerpoint/2010/main" val="69738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81833" y="4363153"/>
            <a:ext cx="2639334" cy="1828800"/>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728663" y="3893581"/>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extLst>
      <p:ext uri="{BB962C8B-B14F-4D97-AF65-F5344CB8AC3E}">
        <p14:creationId xmlns:p14="http://schemas.microsoft.com/office/powerpoint/2010/main" val="19406474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391833"/>
            <a:ext cx="8340435" cy="925844"/>
          </a:xfrm>
          <a:solidFill>
            <a:schemeClr val="accent1"/>
          </a:solidFill>
        </p:spPr>
        <p:txBody>
          <a:bodyPr>
            <a:noAutofit/>
          </a:bodyPr>
          <a:lstStyle/>
          <a:p>
            <a:pPr algn="ctr"/>
            <a:r>
              <a:rPr lang="en-US" sz="3200">
                <a:solidFill>
                  <a:schemeClr val="tx1"/>
                </a:solidFill>
                <a:latin typeface="Corbel" charset="0"/>
                <a:ea typeface="Corbel" charset="0"/>
                <a:cs typeface="Corbel" charset="0"/>
              </a:rPr>
              <a:t>Que font-ils cet été ? Abass, 7 ans, Sénégalais</a:t>
            </a:r>
          </a:p>
        </p:txBody>
      </p:sp>
      <p:sp>
        <p:nvSpPr>
          <p:cNvPr id="9" name="Content Placeholder 8"/>
          <p:cNvSpPr>
            <a:spLocks noGrp="1"/>
          </p:cNvSpPr>
          <p:nvPr>
            <p:ph idx="1"/>
          </p:nvPr>
        </p:nvSpPr>
        <p:spPr>
          <a:xfrm>
            <a:off x="1028700" y="1543045"/>
            <a:ext cx="7200900" cy="3581400"/>
          </a:xfrm>
        </p:spPr>
        <p:txBody>
          <a:bodyPr>
            <a:normAutofit lnSpcReduction="10000"/>
          </a:bodyPr>
          <a:lstStyle/>
          <a:p>
            <a:pPr marL="0" indent="0">
              <a:spcBef>
                <a:spcPts val="100"/>
              </a:spcBef>
              <a:buNone/>
            </a:pPr>
            <a:r>
              <a:rPr lang="en-US" sz="2400">
                <a:solidFill>
                  <a:schemeClr val="tx1"/>
                </a:solidFill>
                <a:latin typeface="Corbel" charset="0"/>
                <a:ea typeface="Corbel" charset="0"/>
                <a:cs typeface="Corbel" charset="0"/>
              </a:rPr>
              <a:t>Voici Abass, un Sénégalais de 7 ans qui habite à Dakar, la capitale du Sénégal. Il parle le wolof, la langue la plus courante au Sénégal. Mais il maîtrise aussi très bien le français. Dans son pays, les vacances durent trois mois: la chance</a:t>
            </a:r>
            <a:r>
              <a:rPr lang="en-US" sz="2400" smtClean="0">
                <a:solidFill>
                  <a:schemeClr val="tx1"/>
                </a:solidFill>
                <a:latin typeface="Corbel" charset="0"/>
                <a:ea typeface="Corbel" charset="0"/>
                <a:cs typeface="Corbel" charset="0"/>
              </a:rPr>
              <a:t>!</a:t>
            </a:r>
          </a:p>
          <a:p>
            <a:pPr marL="0" indent="0">
              <a:spcBef>
                <a:spcPts val="100"/>
              </a:spcBef>
              <a:buNone/>
            </a:pPr>
            <a:endParaRPr lang="en-US" sz="2400">
              <a:solidFill>
                <a:schemeClr val="tx1"/>
              </a:solidFill>
              <a:latin typeface="Corbel" charset="0"/>
              <a:ea typeface="Corbel" charset="0"/>
              <a:cs typeface="Corbel" charset="0"/>
            </a:endParaRPr>
          </a:p>
          <a:p>
            <a:pPr marL="0" indent="0">
              <a:spcBef>
                <a:spcPts val="100"/>
              </a:spcBef>
              <a:buNone/>
            </a:pPr>
            <a:r>
              <a:rPr lang="en-US" sz="2400">
                <a:solidFill>
                  <a:schemeClr val="tx1"/>
                </a:solidFill>
                <a:latin typeface="Corbel" charset="0"/>
                <a:ea typeface="Corbel" charset="0"/>
                <a:cs typeface="Corbel" charset="0"/>
              </a:rPr>
              <a:t>Here’s Abass, a Senegalese who is 7 years old who lives in Dakar, capital of Senegal. He speaks Wolof, the most common language in Senegal. But he also speaks French very well. In his country, the holidays last three months: luck!</a:t>
            </a:r>
          </a:p>
          <a:p>
            <a:endParaRPr lang="en-US">
              <a:solidFill>
                <a:schemeClr val="tx1"/>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Tree>
    <p:extLst>
      <p:ext uri="{BB962C8B-B14F-4D97-AF65-F5344CB8AC3E}">
        <p14:creationId xmlns:p14="http://schemas.microsoft.com/office/powerpoint/2010/main" val="4807842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78614" y="4223274"/>
            <a:ext cx="2468033" cy="1710105"/>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597484" y="4068969"/>
            <a:ext cx="1804351" cy="2035884"/>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
        <p:nvSpPr>
          <p:cNvPr id="4" name="TextBox 3"/>
          <p:cNvSpPr txBox="1"/>
          <p:nvPr/>
        </p:nvSpPr>
        <p:spPr>
          <a:xfrm>
            <a:off x="859842" y="6095303"/>
            <a:ext cx="2150845" cy="646331"/>
          </a:xfrm>
          <a:prstGeom prst="rect">
            <a:avLst/>
          </a:prstGeom>
          <a:noFill/>
        </p:spPr>
        <p:txBody>
          <a:bodyPr wrap="none" rtlCol="0">
            <a:spAutoFit/>
          </a:bodyPr>
          <a:lstStyle/>
          <a:p>
            <a:r>
              <a:rPr lang="en-US" b="1"/>
              <a:t>Dakar</a:t>
            </a:r>
          </a:p>
          <a:p>
            <a:r>
              <a:rPr lang="en-US" b="1"/>
              <a:t>Capitale du Sénégal</a:t>
            </a:r>
          </a:p>
        </p:txBody>
      </p:sp>
      <p:sp>
        <p:nvSpPr>
          <p:cNvPr id="5" name="TextBox 4"/>
          <p:cNvSpPr txBox="1"/>
          <p:nvPr/>
        </p:nvSpPr>
        <p:spPr>
          <a:xfrm>
            <a:off x="3522722" y="6001555"/>
            <a:ext cx="2029723" cy="646331"/>
          </a:xfrm>
          <a:prstGeom prst="rect">
            <a:avLst/>
          </a:prstGeom>
          <a:noFill/>
        </p:spPr>
        <p:txBody>
          <a:bodyPr wrap="none" rtlCol="0">
            <a:spAutoFit/>
          </a:bodyPr>
          <a:lstStyle/>
          <a:p>
            <a:r>
              <a:rPr lang="en-US" b="1"/>
              <a:t>Abass, 7 ans, parle</a:t>
            </a:r>
          </a:p>
          <a:p>
            <a:r>
              <a:rPr lang="en-US" b="1"/>
              <a:t>français et wolof</a:t>
            </a:r>
          </a:p>
        </p:txBody>
      </p:sp>
      <p:sp>
        <p:nvSpPr>
          <p:cNvPr id="12" name="Slide Number Placeholder 11"/>
          <p:cNvSpPr>
            <a:spLocks noGrp="1"/>
          </p:cNvSpPr>
          <p:nvPr>
            <p:ph type="sldNum" sz="quarter" idx="12"/>
          </p:nvPr>
        </p:nvSpPr>
        <p:spPr/>
        <p:txBody>
          <a:bodyPr/>
          <a:lstStyle/>
          <a:p>
            <a:fld id="{74C2F60E-34D8-DD42-93FD-7BD7AE432328}" type="slidenum">
              <a:rPr lang="en-US"/>
              <a:pPr/>
              <a:t>35</a:t>
            </a:fld>
            <a:endParaRPr lang="en-US"/>
          </a:p>
        </p:txBody>
      </p:sp>
    </p:spTree>
    <p:extLst>
      <p:ext uri="{BB962C8B-B14F-4D97-AF65-F5344CB8AC3E}">
        <p14:creationId xmlns:p14="http://schemas.microsoft.com/office/powerpoint/2010/main" val="2024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20428"/>
            <a:ext cx="7886700" cy="1028699"/>
          </a:xfrm>
          <a:solidFill>
            <a:schemeClr val="bg1"/>
          </a:solidFill>
        </p:spPr>
        <p:txBody>
          <a:bodyPr/>
          <a:lstStyle/>
          <a:p>
            <a:pPr algn="ctr"/>
            <a:r>
              <a:rPr lang="en-US"/>
              <a:t>Interpretive Mode</a:t>
            </a:r>
          </a:p>
        </p:txBody>
      </p:sp>
      <p:sp>
        <p:nvSpPr>
          <p:cNvPr id="181252" name="Content Placeholder 6"/>
          <p:cNvSpPr>
            <a:spLocks noGrp="1"/>
          </p:cNvSpPr>
          <p:nvPr>
            <p:ph sz="half" idx="2"/>
          </p:nvPr>
        </p:nvSpPr>
        <p:spPr>
          <a:xfrm>
            <a:off x="5029079" y="2761909"/>
            <a:ext cx="3486271" cy="3085099"/>
          </a:xfrm>
          <a:solidFill>
            <a:schemeClr val="accent1"/>
          </a:solidFill>
        </p:spPr>
        <p:txBody>
          <a:bodyPr>
            <a:normAutofit/>
          </a:bodyPr>
          <a:lstStyle/>
          <a:p>
            <a:pPr marL="0" indent="0" eaLnBrk="1" hangingPunct="1">
              <a:lnSpc>
                <a:spcPct val="120000"/>
              </a:lnSpc>
              <a:spcBef>
                <a:spcPct val="0"/>
              </a:spcBef>
              <a:buFont typeface="Wingdings" pitchFamily="-109" charset="2"/>
              <a:buNone/>
            </a:pPr>
            <a:r>
              <a:rPr lang="en-US" sz="2000" smtClean="0">
                <a:solidFill>
                  <a:schemeClr val="tx1"/>
                </a:solidFill>
              </a:rPr>
              <a:t>Senegal is a country in western Africa. It is along the Atlantic Ocean. It’s surrounded by Mauritania, Mali, Guinea and Guinea-Bissau. In the middle of it’s land, there is a little country, Gambia. In Senegal, there are 14 million people. </a:t>
            </a:r>
          </a:p>
        </p:txBody>
      </p:sp>
      <p:sp>
        <p:nvSpPr>
          <p:cNvPr id="181253" name="Footer Placeholder 2"/>
          <p:cNvSpPr>
            <a:spLocks noGrp="1"/>
          </p:cNvSpPr>
          <p:nvPr>
            <p:ph type="ftr" sz="quarter" idx="11"/>
          </p:nvPr>
        </p:nvSpPr>
        <p:spPr bwMode="auto">
          <a:xfrm>
            <a:off x="120765" y="6292642"/>
            <a:ext cx="2057400" cy="365125"/>
          </a:xfrm>
          <a:prstGeom prst="rect">
            <a:avLst/>
          </a:prstGeom>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10" name="TextBox 9"/>
          <p:cNvSpPr txBox="1"/>
          <p:nvPr/>
        </p:nvSpPr>
        <p:spPr>
          <a:xfrm>
            <a:off x="287456" y="4705458"/>
            <a:ext cx="4584700" cy="1015663"/>
          </a:xfrm>
          <a:prstGeom prst="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2000">
                <a:solidFill>
                  <a:schemeClr val="tx1"/>
                </a:solidFill>
              </a:rPr>
              <a:t>Students write/think of questions in target language that are answered in the text. Then, they pair and ask each other.</a:t>
            </a:r>
          </a:p>
        </p:txBody>
      </p:sp>
      <p:sp>
        <p:nvSpPr>
          <p:cNvPr id="3" name="Slide Number Placeholder 2"/>
          <p:cNvSpPr>
            <a:spLocks noGrp="1"/>
          </p:cNvSpPr>
          <p:nvPr>
            <p:ph type="sldNum" sz="quarter" idx="12"/>
          </p:nvPr>
        </p:nvSpPr>
        <p:spPr/>
        <p:txBody>
          <a:bodyPr/>
          <a:lstStyle/>
          <a:p>
            <a:fld id="{74C2F60E-34D8-DD42-93FD-7BD7AE432328}" type="slidenum">
              <a:rPr lang="en-US"/>
              <a:pPr/>
              <a:t>36</a:t>
            </a:fld>
            <a:endParaRPr lang="en-US"/>
          </a:p>
        </p:txBody>
      </p:sp>
      <p:pic>
        <p:nvPicPr>
          <p:cNvPr id="9" name="Picture 8" descr="Screen Shot 2015-08-07 at 2.13.19 PM.png"/>
          <p:cNvPicPr>
            <a:picLocks noChangeAspect="1"/>
          </p:cNvPicPr>
          <p:nvPr/>
        </p:nvPicPr>
        <p:blipFill>
          <a:blip r:embed="rId2"/>
          <a:stretch>
            <a:fillRect/>
          </a:stretch>
        </p:blipFill>
        <p:spPr>
          <a:xfrm>
            <a:off x="287456" y="2760215"/>
            <a:ext cx="1724019" cy="1945243"/>
          </a:xfrm>
          <a:prstGeom prst="rect">
            <a:avLst/>
          </a:prstGeom>
        </p:spPr>
      </p:pic>
      <p:pic>
        <p:nvPicPr>
          <p:cNvPr id="11" name="Picture 10" descr="Screen Shot 2015-08-07 at 2.13.37 PM.png"/>
          <p:cNvPicPr>
            <a:picLocks noChangeAspect="1"/>
          </p:cNvPicPr>
          <p:nvPr/>
        </p:nvPicPr>
        <p:blipFill>
          <a:blip r:embed="rId3"/>
          <a:stretch>
            <a:fillRect/>
          </a:stretch>
        </p:blipFill>
        <p:spPr>
          <a:xfrm>
            <a:off x="0" y="1186934"/>
            <a:ext cx="9144000" cy="1403952"/>
          </a:xfrm>
          <a:prstGeom prst="rect">
            <a:avLst/>
          </a:prstGeom>
        </p:spPr>
      </p:pic>
      <p:pic>
        <p:nvPicPr>
          <p:cNvPr id="12" name="Picture 11" descr="Dakar_plage_vue_du_ciel-Jessykoffi-CC-BY-SA-3.jpg"/>
          <p:cNvPicPr>
            <a:picLocks noChangeAspect="1"/>
          </p:cNvPicPr>
          <p:nvPr/>
        </p:nvPicPr>
        <p:blipFill>
          <a:blip r:embed="rId4"/>
          <a:stretch>
            <a:fillRect/>
          </a:stretch>
        </p:blipFill>
        <p:spPr>
          <a:xfrm>
            <a:off x="2370301" y="2836547"/>
            <a:ext cx="2390104" cy="1792578"/>
          </a:xfrm>
          <a:prstGeom prst="rect">
            <a:avLst/>
          </a:prstGeom>
        </p:spPr>
      </p:pic>
      <p:sp>
        <p:nvSpPr>
          <p:cNvPr id="5" name="TextBox 4"/>
          <p:cNvSpPr txBox="1"/>
          <p:nvPr/>
        </p:nvSpPr>
        <p:spPr>
          <a:xfrm>
            <a:off x="2370301" y="6078849"/>
            <a:ext cx="5331854" cy="646331"/>
          </a:xfrm>
          <a:prstGeom prst="rect">
            <a:avLst/>
          </a:prstGeom>
          <a:solidFill>
            <a:schemeClr val="bg1"/>
          </a:solidFill>
        </p:spPr>
        <p:txBody>
          <a:bodyPr wrap="square" rtlCol="0">
            <a:spAutoFit/>
          </a:bodyPr>
          <a:lstStyle/>
          <a:p>
            <a:pPr algn="ctr"/>
            <a:r>
              <a:rPr lang="en-US" i="1"/>
              <a:t>Where is Senegal? Is Senegal in Africa or Europe? How many people live in Senegal?  </a:t>
            </a:r>
          </a:p>
        </p:txBody>
      </p:sp>
    </p:spTree>
    <p:extLst>
      <p:ext uri="{BB962C8B-B14F-4D97-AF65-F5344CB8AC3E}">
        <p14:creationId xmlns:p14="http://schemas.microsoft.com/office/powerpoint/2010/main" val="131966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125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125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build="p"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564" y="334893"/>
            <a:ext cx="6210476" cy="1330764"/>
          </a:xfrm>
          <a:solidFill>
            <a:schemeClr val="bg1"/>
          </a:solidFill>
        </p:spPr>
        <p:txBody>
          <a:bodyPr>
            <a:normAutofit/>
          </a:bodyPr>
          <a:lstStyle/>
          <a:p>
            <a:pPr algn="ctr"/>
            <a:r>
              <a:rPr lang="en-US"/>
              <a:t>Presentational Mode</a:t>
            </a:r>
          </a:p>
        </p:txBody>
      </p:sp>
      <p:sp>
        <p:nvSpPr>
          <p:cNvPr id="6" name="Content Placeholder 5"/>
          <p:cNvSpPr>
            <a:spLocks noGrp="1"/>
          </p:cNvSpPr>
          <p:nvPr>
            <p:ph sz="half" idx="1"/>
          </p:nvPr>
        </p:nvSpPr>
        <p:spPr>
          <a:xfrm>
            <a:off x="1094704" y="2588653"/>
            <a:ext cx="3514208" cy="3588309"/>
          </a:xfrm>
          <a:solidFill>
            <a:schemeClr val="bg1"/>
          </a:solidFill>
        </p:spPr>
        <p:txBody>
          <a:bodyPr anchor="ctr"/>
          <a:lstStyle/>
          <a:p>
            <a:pPr marL="0" indent="0" algn="ctr">
              <a:buNone/>
            </a:pPr>
            <a:r>
              <a:rPr lang="en-US" sz="3600" i="1">
                <a:ea typeface="ＭＳ Ｐゴシック" pitchFamily="-112" charset="-128"/>
                <a:cs typeface="ＭＳ Ｐゴシック" pitchFamily="-112" charset="-128"/>
              </a:rPr>
              <a:t>My name is</a:t>
            </a:r>
            <a:r>
              <a:rPr lang="mr-IN" sz="3600" i="1">
                <a:ea typeface="ＭＳ Ｐゴシック" pitchFamily="-112" charset="-128"/>
                <a:cs typeface="ＭＳ Ｐゴシック" pitchFamily="-112" charset="-128"/>
              </a:rPr>
              <a:t>…</a:t>
            </a:r>
            <a:r>
              <a:rPr lang="en-US" sz="3600" i="1">
                <a:ea typeface="ＭＳ Ｐゴシック" pitchFamily="-112" charset="-128"/>
                <a:cs typeface="ＭＳ Ｐゴシック" pitchFamily="-112" charset="-128"/>
              </a:rPr>
              <a:t>I live in</a:t>
            </a:r>
            <a:r>
              <a:rPr lang="mr-IN" sz="3600" i="1">
                <a:ea typeface="ＭＳ Ｐゴシック" pitchFamily="-112" charset="-128"/>
                <a:cs typeface="ＭＳ Ｐゴシック" pitchFamily="-112" charset="-128"/>
              </a:rPr>
              <a:t>…</a:t>
            </a:r>
            <a:r>
              <a:rPr lang="en-US" sz="3600" i="1">
                <a:ea typeface="ＭＳ Ｐゴシック" pitchFamily="-112" charset="-128"/>
                <a:cs typeface="ＭＳ Ｐゴシック" pitchFamily="-112" charset="-128"/>
              </a:rPr>
              <a:t> In summer I play sports. I really like</a:t>
            </a:r>
            <a:r>
              <a:rPr lang="mr-IN" sz="3600" i="1">
                <a:ea typeface="ＭＳ Ｐゴシック" pitchFamily="-112" charset="-128"/>
                <a:cs typeface="ＭＳ Ｐゴシック" pitchFamily="-112" charset="-128"/>
              </a:rPr>
              <a:t>…</a:t>
            </a:r>
            <a:endParaRPr lang="en-US" sz="3600" i="1">
              <a:ea typeface="ＭＳ Ｐゴシック" pitchFamily="-112" charset="-128"/>
              <a:cs typeface="ＭＳ Ｐゴシック" pitchFamily="-112" charset="-128"/>
            </a:endParaRPr>
          </a:p>
        </p:txBody>
      </p:sp>
      <p:sp>
        <p:nvSpPr>
          <p:cNvPr id="10" name="Content Placeholder 9"/>
          <p:cNvSpPr>
            <a:spLocks noGrp="1"/>
          </p:cNvSpPr>
          <p:nvPr>
            <p:ph sz="half" idx="2"/>
          </p:nvPr>
        </p:nvSpPr>
        <p:spPr>
          <a:xfrm>
            <a:off x="4971244" y="2694352"/>
            <a:ext cx="3402437" cy="3398952"/>
          </a:xfrm>
          <a:solidFill>
            <a:schemeClr val="accent1"/>
          </a:solidFill>
        </p:spPr>
        <p:txBody>
          <a:bodyPr/>
          <a:lstStyle/>
          <a:p>
            <a:pPr marL="0" indent="0">
              <a:buNone/>
            </a:pPr>
            <a:r>
              <a:rPr lang="en-US" sz="2800">
                <a:solidFill>
                  <a:schemeClr val="tx1"/>
                </a:solidFill>
              </a:rPr>
              <a:t>Create a written or spoken introduction of yourself. Select a few pictures and give some information about where you live, your age, what you do, etc. </a:t>
            </a:r>
          </a:p>
          <a:p>
            <a:endParaRPr lang="en-US">
              <a:solidFill>
                <a:schemeClr val="tx1"/>
              </a:solidFill>
            </a:endParaRPr>
          </a:p>
        </p:txBody>
      </p:sp>
      <p:sp>
        <p:nvSpPr>
          <p:cNvPr id="224262" name="Footer Placeholder 5"/>
          <p:cNvSpPr>
            <a:spLocks noGrp="1"/>
          </p:cNvSpPr>
          <p:nvPr>
            <p:ph type="ftr" sz="quarter" idx="11"/>
          </p:nvPr>
        </p:nvSpPr>
        <p:spPr>
          <a:prstGeom prst="rect">
            <a:avLst/>
          </a:prstGeom>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37</a:t>
            </a:fld>
            <a:endParaRPr lang="en-US"/>
          </a:p>
        </p:txBody>
      </p:sp>
      <p:pic>
        <p:nvPicPr>
          <p:cNvPr id="12" name="Picture 11" descr="abass-UNE.jpg"/>
          <p:cNvPicPr>
            <a:picLocks noChangeAspect="1"/>
          </p:cNvPicPr>
          <p:nvPr/>
        </p:nvPicPr>
        <p:blipFill>
          <a:blip r:embed="rId3"/>
          <a:stretch>
            <a:fillRect/>
          </a:stretch>
        </p:blipFill>
        <p:spPr>
          <a:xfrm>
            <a:off x="6457950" y="123763"/>
            <a:ext cx="2529973" cy="1753024"/>
          </a:xfrm>
          <a:prstGeom prst="rect">
            <a:avLst/>
          </a:prstGeom>
        </p:spPr>
      </p:pic>
    </p:spTree>
    <p:extLst>
      <p:ext uri="{BB962C8B-B14F-4D97-AF65-F5344CB8AC3E}">
        <p14:creationId xmlns:p14="http://schemas.microsoft.com/office/powerpoint/2010/main" val="18176332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bass-UNE.jpg"/>
          <p:cNvPicPr>
            <a:picLocks noChangeAspect="1"/>
          </p:cNvPicPr>
          <p:nvPr/>
        </p:nvPicPr>
        <p:blipFill>
          <a:blip r:embed="rId3"/>
          <a:stretch>
            <a:fillRect/>
          </a:stretch>
        </p:blipFill>
        <p:spPr>
          <a:xfrm>
            <a:off x="628650" y="3490973"/>
            <a:ext cx="3566160" cy="2471000"/>
          </a:xfrm>
          <a:prstGeom prst="rect">
            <a:avLst/>
          </a:prstGeom>
        </p:spPr>
      </p:pic>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4" name="Title 3"/>
          <p:cNvSpPr>
            <a:spLocks noGrp="1"/>
          </p:cNvSpPr>
          <p:nvPr>
            <p:ph type="title"/>
          </p:nvPr>
        </p:nvSpPr>
        <p:spPr>
          <a:xfrm>
            <a:off x="628650" y="365126"/>
            <a:ext cx="7918450" cy="869557"/>
          </a:xfrm>
          <a:solidFill>
            <a:schemeClr val="bg1"/>
          </a:solidFill>
        </p:spPr>
        <p:txBody>
          <a:bodyPr/>
          <a:lstStyle/>
          <a:p>
            <a:pPr algn="ctr"/>
            <a:r>
              <a:rPr lang="en-US"/>
              <a:t>Interpersonal Mode</a:t>
            </a:r>
          </a:p>
        </p:txBody>
      </p:sp>
      <p:sp>
        <p:nvSpPr>
          <p:cNvPr id="224262"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4"/>
          <a:stretch>
            <a:fillRect/>
          </a:stretch>
        </p:blipFill>
        <p:spPr>
          <a:xfrm>
            <a:off x="4736253" y="3649964"/>
            <a:ext cx="3566160" cy="2416629"/>
          </a:xfrm>
          <a:prstGeom prst="rect">
            <a:avLst/>
          </a:prstGeom>
        </p:spPr>
      </p:pic>
      <p:sp>
        <p:nvSpPr>
          <p:cNvPr id="3" name="TextBox 2"/>
          <p:cNvSpPr txBox="1"/>
          <p:nvPr/>
        </p:nvSpPr>
        <p:spPr>
          <a:xfrm>
            <a:off x="2229820" y="1812710"/>
            <a:ext cx="4684359" cy="1077218"/>
          </a:xfrm>
          <a:prstGeom prst="rect">
            <a:avLst/>
          </a:prstGeom>
          <a:solidFill>
            <a:schemeClr val="accent1"/>
          </a:solidFill>
        </p:spPr>
        <p:txBody>
          <a:bodyPr wrap="none" rtlCol="0">
            <a:spAutoFit/>
          </a:bodyPr>
          <a:lstStyle/>
          <a:p>
            <a:pPr algn="ctr"/>
            <a:r>
              <a:rPr lang="en-US" sz="3200">
                <a:latin typeface="Calibri" pitchFamily="-112" charset="0"/>
                <a:ea typeface="Calibri" pitchFamily="-112" charset="0"/>
                <a:cs typeface="Calibri" pitchFamily="-112" charset="0"/>
              </a:rPr>
              <a:t>Imagine the conversation </a:t>
            </a:r>
          </a:p>
          <a:p>
            <a:pPr algn="ctr"/>
            <a:r>
              <a:rPr lang="en-US" sz="3200">
                <a:latin typeface="Calibri" pitchFamily="-112" charset="0"/>
                <a:ea typeface="Calibri" pitchFamily="-112" charset="0"/>
                <a:cs typeface="Calibri" pitchFamily="-112" charset="0"/>
              </a:rPr>
              <a:t>between the two children. </a:t>
            </a:r>
            <a:endParaRPr lang="en-US" sz="3200"/>
          </a:p>
        </p:txBody>
      </p:sp>
      <p:sp>
        <p:nvSpPr>
          <p:cNvPr id="11" name="Cloud Callout 10"/>
          <p:cNvSpPr/>
          <p:nvPr/>
        </p:nvSpPr>
        <p:spPr bwMode="auto">
          <a:xfrm>
            <a:off x="7081460" y="1928937"/>
            <a:ext cx="1752600" cy="990600"/>
          </a:xfrm>
          <a:prstGeom prst="cloudCallout">
            <a:avLst>
              <a:gd name="adj1" fmla="val -32125"/>
              <a:gd name="adj2" fmla="val 116059"/>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0" name="Cloud Callout 9"/>
          <p:cNvSpPr/>
          <p:nvPr/>
        </p:nvSpPr>
        <p:spPr bwMode="auto">
          <a:xfrm>
            <a:off x="250371" y="2208273"/>
            <a:ext cx="1524000" cy="990600"/>
          </a:xfrm>
          <a:prstGeom prst="cloudCallout">
            <a:avLst>
              <a:gd name="adj1" fmla="val 75866"/>
              <a:gd name="adj2" fmla="val 203066"/>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5" name="Slide Number Placeholder 4"/>
          <p:cNvSpPr>
            <a:spLocks noGrp="1"/>
          </p:cNvSpPr>
          <p:nvPr>
            <p:ph type="sldNum" sz="quarter" idx="12"/>
          </p:nvPr>
        </p:nvSpPr>
        <p:spPr/>
        <p:txBody>
          <a:bodyPr/>
          <a:lstStyle/>
          <a:p>
            <a:fld id="{74C2F60E-34D8-DD42-93FD-7BD7AE432328}" type="slidenum">
              <a:rPr lang="en-US"/>
              <a:pPr/>
              <a:t>38</a:t>
            </a:fld>
            <a:endParaRPr lang="en-US"/>
          </a:p>
        </p:txBody>
      </p:sp>
    </p:spTree>
    <p:extLst>
      <p:ext uri="{BB962C8B-B14F-4D97-AF65-F5344CB8AC3E}">
        <p14:creationId xmlns:p14="http://schemas.microsoft.com/office/powerpoint/2010/main" val="3830527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39</a:t>
            </a:fld>
            <a:endParaRPr lang="en-US"/>
          </a:p>
        </p:txBody>
      </p:sp>
      <p:pic>
        <p:nvPicPr>
          <p:cNvPr id="12" name="Picture 11" descr="extroverts-vs-introverts-600x563.png"/>
          <p:cNvPicPr>
            <a:picLocks noChangeAspect="1"/>
          </p:cNvPicPr>
          <p:nvPr/>
        </p:nvPicPr>
        <p:blipFill>
          <a:blip r:embed="rId2"/>
          <a:stretch>
            <a:fillRect/>
          </a:stretch>
        </p:blipFill>
        <p:spPr>
          <a:xfrm>
            <a:off x="4119575" y="1432560"/>
            <a:ext cx="2377440" cy="2377440"/>
          </a:xfrm>
          <a:prstGeom prst="rect">
            <a:avLst/>
          </a:prstGeom>
        </p:spPr>
      </p:pic>
      <p:pic>
        <p:nvPicPr>
          <p:cNvPr id="13" name="Picture 12" descr="0339875c90946992146ad22163b93f83.jpg"/>
          <p:cNvPicPr>
            <a:picLocks noChangeAspect="1"/>
          </p:cNvPicPr>
          <p:nvPr/>
        </p:nvPicPr>
        <p:blipFill>
          <a:blip r:embed="rId3"/>
          <a:stretch>
            <a:fillRect/>
          </a:stretch>
        </p:blipFill>
        <p:spPr>
          <a:xfrm>
            <a:off x="1973575" y="1272222"/>
            <a:ext cx="2651760" cy="2651760"/>
          </a:xfrm>
          <a:prstGeom prst="rect">
            <a:avLst/>
          </a:prstGeom>
        </p:spPr>
      </p:pic>
      <p:pic>
        <p:nvPicPr>
          <p:cNvPr id="11" name="Picture 10" descr="7891e9e576ba2daa2c9d12c722a27ceb.jpg"/>
          <p:cNvPicPr>
            <a:picLocks noChangeAspect="1"/>
          </p:cNvPicPr>
          <p:nvPr/>
        </p:nvPicPr>
        <p:blipFill>
          <a:blip r:embed="rId4"/>
          <a:stretch>
            <a:fillRect/>
          </a:stretch>
        </p:blipFill>
        <p:spPr>
          <a:xfrm>
            <a:off x="0" y="3761803"/>
            <a:ext cx="4762195" cy="3072384"/>
          </a:xfrm>
          <a:prstGeom prst="rect">
            <a:avLst/>
          </a:prstGeom>
        </p:spPr>
      </p:pic>
      <p:pic>
        <p:nvPicPr>
          <p:cNvPr id="17" name="Picture 16" descr="Unknown-2.jpeg"/>
          <p:cNvPicPr>
            <a:picLocks noChangeAspect="1"/>
          </p:cNvPicPr>
          <p:nvPr/>
        </p:nvPicPr>
        <p:blipFill>
          <a:blip r:embed="rId5"/>
          <a:stretch>
            <a:fillRect/>
          </a:stretch>
        </p:blipFill>
        <p:spPr>
          <a:xfrm>
            <a:off x="-11541" y="1471910"/>
            <a:ext cx="2038744" cy="2011680"/>
          </a:xfrm>
          <a:prstGeom prst="rect">
            <a:avLst/>
          </a:prstGeom>
        </p:spPr>
      </p:pic>
      <p:pic>
        <p:nvPicPr>
          <p:cNvPr id="8" name="Picture 7" descr="Unknown.jpeg"/>
          <p:cNvPicPr>
            <a:picLocks noChangeAspect="1"/>
          </p:cNvPicPr>
          <p:nvPr/>
        </p:nvPicPr>
        <p:blipFill>
          <a:blip r:embed="rId6"/>
          <a:stretch>
            <a:fillRect/>
          </a:stretch>
        </p:blipFill>
        <p:spPr>
          <a:xfrm>
            <a:off x="6026150" y="1354202"/>
            <a:ext cx="3162300" cy="2578100"/>
          </a:xfrm>
          <a:prstGeom prst="rect">
            <a:avLst/>
          </a:prstGeom>
        </p:spPr>
      </p:pic>
      <p:pic>
        <p:nvPicPr>
          <p:cNvPr id="14" name="Picture 13" descr="e71c6d90b6e4312003040aa308977658.jpg"/>
          <p:cNvPicPr>
            <a:picLocks noChangeAspect="1"/>
          </p:cNvPicPr>
          <p:nvPr/>
        </p:nvPicPr>
        <p:blipFill>
          <a:blip r:embed="rId7"/>
          <a:stretch>
            <a:fillRect/>
          </a:stretch>
        </p:blipFill>
        <p:spPr>
          <a:xfrm>
            <a:off x="5241300" y="3761803"/>
            <a:ext cx="4324848" cy="3255264"/>
          </a:xfrm>
          <a:prstGeom prst="rect">
            <a:avLst/>
          </a:prstGeom>
        </p:spPr>
      </p:pic>
      <p:pic>
        <p:nvPicPr>
          <p:cNvPr id="9" name="Picture 8" descr="VanGoghSelfPortrait1889-90OrsayAAAA web.jpg"/>
          <p:cNvPicPr>
            <a:picLocks noChangeAspect="1"/>
          </p:cNvPicPr>
          <p:nvPr/>
        </p:nvPicPr>
        <p:blipFill>
          <a:blip r:embed="rId8"/>
          <a:stretch>
            <a:fillRect/>
          </a:stretch>
        </p:blipFill>
        <p:spPr>
          <a:xfrm>
            <a:off x="2806700" y="3771900"/>
            <a:ext cx="4064000" cy="3048000"/>
          </a:xfrm>
          <a:prstGeom prst="rect">
            <a:avLst/>
          </a:prstGeom>
        </p:spPr>
      </p:pic>
      <p:sp>
        <p:nvSpPr>
          <p:cNvPr id="15" name="Title 1"/>
          <p:cNvSpPr txBox="1">
            <a:spLocks/>
          </p:cNvSpPr>
          <p:nvPr/>
        </p:nvSpPr>
        <p:spPr>
          <a:xfrm>
            <a:off x="546100" y="210918"/>
            <a:ext cx="8219948" cy="943429"/>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3111">
                <a:solidFill>
                  <a:schemeClr val="tx1"/>
                </a:solidFill>
              </a:rPr>
              <a:t>Personal and Public Identities: The Faces of Me</a:t>
            </a:r>
            <a:r>
              <a:rPr lang="en-US">
                <a:solidFill>
                  <a:schemeClr val="tx1"/>
                </a:solidFill>
              </a:rPr>
              <a:t/>
            </a:r>
            <a:br>
              <a:rPr lang="en-US">
                <a:solidFill>
                  <a:schemeClr val="tx1"/>
                </a:solidFill>
              </a:rPr>
            </a:br>
            <a:r>
              <a:rPr lang="en-US" sz="2667">
                <a:solidFill>
                  <a:schemeClr val="tx1"/>
                </a:solidFill>
              </a:rPr>
              <a:t>What determines a person’s identity? Who is the “real” me?</a:t>
            </a:r>
          </a:p>
        </p:txBody>
      </p:sp>
    </p:spTree>
    <p:extLst>
      <p:ext uri="{BB962C8B-B14F-4D97-AF65-F5344CB8AC3E}">
        <p14:creationId xmlns:p14="http://schemas.microsoft.com/office/powerpoint/2010/main" val="646096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84298"/>
            <a:ext cx="7886700" cy="1114628"/>
          </a:xfrm>
          <a:solidFill>
            <a:schemeClr val="accent1"/>
          </a:solidFill>
        </p:spPr>
        <p:txBody>
          <a:bodyPr>
            <a:normAutofit/>
          </a:bodyPr>
          <a:lstStyle/>
          <a:p>
            <a:pPr algn="ctr"/>
            <a:r>
              <a:rPr lang="en-US" smtClean="0"/>
              <a:t>I am going to school. </a:t>
            </a:r>
            <a:endParaRPr lang="en-US"/>
          </a:p>
        </p:txBody>
      </p:sp>
      <p:sp>
        <p:nvSpPr>
          <p:cNvPr id="5" name="Text Placeholder 4"/>
          <p:cNvSpPr>
            <a:spLocks noGrp="1"/>
          </p:cNvSpPr>
          <p:nvPr>
            <p:ph type="body" sz="quarter" idx="3"/>
          </p:nvPr>
        </p:nvSpPr>
        <p:spPr>
          <a:xfrm>
            <a:off x="4763149" y="1681163"/>
            <a:ext cx="3776661" cy="823912"/>
          </a:xfrm>
          <a:solidFill>
            <a:schemeClr val="bg1"/>
          </a:solidFill>
        </p:spPr>
        <p:txBody>
          <a:bodyPr anchor="ctr">
            <a:normAutofit/>
          </a:bodyPr>
          <a:lstStyle/>
          <a:p>
            <a:pPr algn="ctr"/>
            <a:r>
              <a:rPr lang="en-US" sz="4400" b="0">
                <a:solidFill>
                  <a:schemeClr val="tx1"/>
                </a:solidFill>
              </a:rPr>
              <a:t>In context</a:t>
            </a:r>
          </a:p>
        </p:txBody>
      </p:sp>
      <p:sp>
        <p:nvSpPr>
          <p:cNvPr id="13" name="Rectangle 12"/>
          <p:cNvSpPr/>
          <p:nvPr/>
        </p:nvSpPr>
        <p:spPr>
          <a:xfrm>
            <a:off x="628650" y="1681163"/>
            <a:ext cx="3869730" cy="8239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rPr>
              <a:t>In the mind</a:t>
            </a:r>
          </a:p>
        </p:txBody>
      </p:sp>
      <p:sp>
        <p:nvSpPr>
          <p:cNvPr id="3" name="Slide Number Placeholder 2"/>
          <p:cNvSpPr>
            <a:spLocks noGrp="1"/>
          </p:cNvSpPr>
          <p:nvPr>
            <p:ph type="sldNum" sz="quarter" idx="12"/>
          </p:nvPr>
        </p:nvSpPr>
        <p:spPr/>
        <p:txBody>
          <a:bodyPr/>
          <a:lstStyle/>
          <a:p>
            <a:fld id="{06FD68FE-469E-4294-BD78-E2A7F43DDD52}" type="slidenum">
              <a:rPr lang="ru-RU" smtClean="0"/>
              <a:pPr/>
              <a:t>4</a:t>
            </a:fld>
            <a:endParaRPr lang="ru-RU"/>
          </a:p>
        </p:txBody>
      </p:sp>
      <p:pic>
        <p:nvPicPr>
          <p:cNvPr id="7" name="Picture 6"/>
          <p:cNvPicPr>
            <a:picLocks noChangeAspect="1"/>
          </p:cNvPicPr>
          <p:nvPr/>
        </p:nvPicPr>
        <p:blipFill>
          <a:blip r:embed="rId2"/>
          <a:stretch>
            <a:fillRect/>
          </a:stretch>
        </p:blipFill>
        <p:spPr>
          <a:xfrm>
            <a:off x="817265" y="3059090"/>
            <a:ext cx="3492500" cy="2324100"/>
          </a:xfrm>
          <a:prstGeom prst="rect">
            <a:avLst/>
          </a:prstGeom>
        </p:spPr>
      </p:pic>
      <p:pic>
        <p:nvPicPr>
          <p:cNvPr id="8" name="Picture 7"/>
          <p:cNvPicPr>
            <a:picLocks noChangeAspect="1"/>
          </p:cNvPicPr>
          <p:nvPr/>
        </p:nvPicPr>
        <p:blipFill>
          <a:blip r:embed="rId3"/>
          <a:stretch>
            <a:fillRect/>
          </a:stretch>
        </p:blipFill>
        <p:spPr>
          <a:xfrm>
            <a:off x="5099474" y="2762607"/>
            <a:ext cx="3104011" cy="2917065"/>
          </a:xfrm>
          <a:prstGeom prst="rect">
            <a:avLst/>
          </a:prstGeom>
        </p:spPr>
      </p:pic>
      <p:sp>
        <p:nvSpPr>
          <p:cNvPr id="10" name="TextBox 9"/>
          <p:cNvSpPr txBox="1"/>
          <p:nvPr/>
        </p:nvSpPr>
        <p:spPr>
          <a:xfrm>
            <a:off x="4572000" y="5679672"/>
            <a:ext cx="4158959" cy="369332"/>
          </a:xfrm>
          <a:prstGeom prst="rect">
            <a:avLst/>
          </a:prstGeom>
          <a:noFill/>
        </p:spPr>
        <p:txBody>
          <a:bodyPr wrap="none" rtlCol="0">
            <a:spAutoFit/>
          </a:bodyPr>
          <a:lstStyle/>
          <a:p>
            <a:r>
              <a:rPr lang="en-US"/>
              <a:t>Image credits: Imaginachina/Rex Features</a:t>
            </a:r>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3930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2395" y="274621"/>
            <a:ext cx="7200900" cy="1485900"/>
          </a:xfrm>
        </p:spPr>
        <p:txBody>
          <a:bodyPr>
            <a:noAutofit/>
          </a:bodyPr>
          <a:lstStyle/>
          <a:p>
            <a:r>
              <a:rPr lang="en-US" sz="3200">
                <a:solidFill>
                  <a:schemeClr val="tx1">
                    <a:lumMod val="95000"/>
                  </a:schemeClr>
                </a:solidFill>
                <a:latin typeface="Corbel" charset="0"/>
                <a:ea typeface="Corbel" charset="0"/>
                <a:cs typeface="Corbel" charset="0"/>
              </a:rPr>
              <a:t>Brainstorm vocabulary, create questions </a:t>
            </a:r>
          </a:p>
        </p:txBody>
      </p:sp>
      <p:sp>
        <p:nvSpPr>
          <p:cNvPr id="3" name="Footer Placeholder 2"/>
          <p:cNvSpPr>
            <a:spLocks noGrp="1"/>
          </p:cNvSpPr>
          <p:nvPr>
            <p:ph type="ftr" sz="quarter" idx="11"/>
          </p:nvPr>
        </p:nvSpPr>
        <p:spPr>
          <a:xfrm>
            <a:off x="636817" y="6377186"/>
            <a:ext cx="4710623" cy="404614"/>
          </a:xfrm>
        </p:spPr>
        <p:txBody>
          <a:bodyPr/>
          <a:lstStyle/>
          <a:p>
            <a:r>
              <a:rPr lang="en-US">
                <a:solidFill>
                  <a:schemeClr val="tx1">
                    <a:lumMod val="95000"/>
                  </a:schemeClr>
                </a:solidFill>
              </a:rPr>
              <a:t>Laura Terrill</a:t>
            </a:r>
          </a:p>
        </p:txBody>
      </p:sp>
      <p:pic>
        <p:nvPicPr>
          <p:cNvPr id="9" name="Picture 8" descr="29f52b96bdde22ecb044500256e71b22_article-1.jpg"/>
          <p:cNvPicPr>
            <a:picLocks noChangeAspect="1"/>
          </p:cNvPicPr>
          <p:nvPr/>
        </p:nvPicPr>
        <p:blipFill>
          <a:blip r:embed="rId3"/>
          <a:stretch>
            <a:fillRect/>
          </a:stretch>
        </p:blipFill>
        <p:spPr>
          <a:xfrm>
            <a:off x="636817" y="1600184"/>
            <a:ext cx="8001000" cy="4495800"/>
          </a:xfrm>
          <a:prstGeom prst="rect">
            <a:avLst/>
          </a:prstGeom>
        </p:spPr>
      </p:pic>
      <p:sp>
        <p:nvSpPr>
          <p:cNvPr id="10" name="TextBox 9"/>
          <p:cNvSpPr txBox="1"/>
          <p:nvPr/>
        </p:nvSpPr>
        <p:spPr>
          <a:xfrm>
            <a:off x="1950930" y="6317883"/>
            <a:ext cx="6821098" cy="523220"/>
          </a:xfrm>
          <a:prstGeom prst="rect">
            <a:avLst/>
          </a:prstGeom>
          <a:noFill/>
        </p:spPr>
        <p:txBody>
          <a:bodyPr wrap="none" rtlCol="0">
            <a:spAutoFit/>
          </a:bodyPr>
          <a:lstStyle/>
          <a:p>
            <a:r>
              <a:rPr lang="en-US" sz="1400">
                <a:solidFill>
                  <a:schemeClr val="tx1">
                    <a:lumMod val="95000"/>
                  </a:schemeClr>
                </a:solidFill>
                <a:latin typeface="Corbel" charset="0"/>
                <a:ea typeface="Corbel" charset="0"/>
                <a:cs typeface="Corbel" charset="0"/>
              </a:rPr>
              <a:t>http://actualidad.rt.com/sociedad/view/118840-selfie-peligroso-telefono-foto-video-toros</a:t>
            </a:r>
          </a:p>
          <a:p>
            <a:endParaRPr lang="en-US" sz="1400">
              <a:solidFill>
                <a:schemeClr val="tx1">
                  <a:lumMod val="95000"/>
                </a:schemeClr>
              </a:solidFill>
              <a:latin typeface="Corbel" charset="0"/>
              <a:ea typeface="Corbel" charset="0"/>
              <a:cs typeface="Corbel" charset="0"/>
            </a:endParaRPr>
          </a:p>
        </p:txBody>
      </p:sp>
      <p:sp>
        <p:nvSpPr>
          <p:cNvPr id="8" name="Title 1"/>
          <p:cNvSpPr txBox="1">
            <a:spLocks/>
          </p:cNvSpPr>
          <p:nvPr/>
        </p:nvSpPr>
        <p:spPr>
          <a:xfrm>
            <a:off x="462395" y="-162819"/>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lumMod val="95000"/>
                  </a:schemeClr>
                </a:solidFill>
                <a:latin typeface="Corbel" charset="0"/>
                <a:ea typeface="Corbel" charset="0"/>
                <a:cs typeface="Corbel" charset="0"/>
              </a:rPr>
              <a:t>Before Reading: Prediction</a:t>
            </a:r>
          </a:p>
        </p:txBody>
      </p:sp>
      <p:sp>
        <p:nvSpPr>
          <p:cNvPr id="2" name="Slide Number Placeholder 1"/>
          <p:cNvSpPr>
            <a:spLocks noGrp="1"/>
          </p:cNvSpPr>
          <p:nvPr>
            <p:ph type="sldNum" sz="quarter" idx="12"/>
          </p:nvPr>
        </p:nvSpPr>
        <p:spPr/>
        <p:txBody>
          <a:bodyPr/>
          <a:lstStyle/>
          <a:p>
            <a:fld id="{74C2F60E-34D8-DD42-93FD-7BD7AE432328}" type="slidenum">
              <a:rPr lang="en-US"/>
              <a:pPr/>
              <a:t>40</a:t>
            </a:fld>
            <a:endParaRPr lang="en-US"/>
          </a:p>
        </p:txBody>
      </p:sp>
    </p:spTree>
    <p:extLst>
      <p:ext uri="{BB962C8B-B14F-4D97-AF65-F5344CB8AC3E}">
        <p14:creationId xmlns:p14="http://schemas.microsoft.com/office/powerpoint/2010/main" val="12671277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lumMod val="95000"/>
                  </a:schemeClr>
                </a:solidFill>
              </a:rPr>
              <a:t>Before Reading: Prediction</a:t>
            </a: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141750" y="2349500"/>
            <a:ext cx="5008100" cy="2761488"/>
          </a:xfrm>
        </p:spPr>
      </p:pic>
      <p:sp>
        <p:nvSpPr>
          <p:cNvPr id="3" name="Footer Placeholder 2"/>
          <p:cNvSpPr>
            <a:spLocks noGrp="1"/>
          </p:cNvSpPr>
          <p:nvPr>
            <p:ph type="ftr" sz="quarter" idx="11"/>
          </p:nvPr>
        </p:nvSpPr>
        <p:spPr/>
        <p:txBody>
          <a:bodyPr/>
          <a:lstStyle/>
          <a:p>
            <a:r>
              <a:rPr lang="en-US" smtClean="0"/>
              <a:t>Laura Terrill</a:t>
            </a:r>
            <a:endParaRPr lang="en-US"/>
          </a:p>
        </p:txBody>
      </p:sp>
      <p:sp>
        <p:nvSpPr>
          <p:cNvPr id="7" name="Content Placeholder 6"/>
          <p:cNvSpPr>
            <a:spLocks noGrp="1"/>
          </p:cNvSpPr>
          <p:nvPr>
            <p:ph sz="quarter" idx="4294967295"/>
          </p:nvPr>
        </p:nvSpPr>
        <p:spPr>
          <a:xfrm>
            <a:off x="5226050" y="1603375"/>
            <a:ext cx="3917950" cy="4841875"/>
          </a:xfrm>
        </p:spPr>
        <p:txBody>
          <a:bodyPr>
            <a:normAutofit lnSpcReduction="10000"/>
          </a:bodyPr>
          <a:lstStyle/>
          <a:p>
            <a:pPr marL="457200" indent="-457200"/>
            <a:r>
              <a:rPr lang="en-US">
                <a:solidFill>
                  <a:schemeClr val="tx1"/>
                </a:solidFill>
              </a:rPr>
              <a:t>Students write: </a:t>
            </a:r>
          </a:p>
          <a:p>
            <a:pPr marL="1051560" lvl="2" indent="-457200"/>
            <a:r>
              <a:rPr lang="en-US" sz="2400">
                <a:solidFill>
                  <a:schemeClr val="tx1"/>
                </a:solidFill>
              </a:rPr>
              <a:t>headline</a:t>
            </a:r>
          </a:p>
          <a:p>
            <a:pPr marL="1051560" lvl="2" indent="-457200"/>
            <a:r>
              <a:rPr lang="en-US" sz="2400">
                <a:solidFill>
                  <a:schemeClr val="tx1"/>
                </a:solidFill>
              </a:rPr>
              <a:t>photo caption</a:t>
            </a:r>
          </a:p>
          <a:p>
            <a:pPr marL="1051560" lvl="2" indent="-457200"/>
            <a:r>
              <a:rPr lang="en-US" sz="2400">
                <a:solidFill>
                  <a:schemeClr val="tx1"/>
                </a:solidFill>
              </a:rPr>
              <a:t>first paragraph or lines of article</a:t>
            </a:r>
          </a:p>
          <a:p>
            <a:pPr marL="457200" indent="-457200"/>
            <a:r>
              <a:rPr lang="en-US">
                <a:solidFill>
                  <a:schemeClr val="tx1"/>
                </a:solidFill>
              </a:rPr>
              <a:t>Students then share what they have written with other students/groups.</a:t>
            </a:r>
          </a:p>
          <a:p>
            <a:pPr marL="457200" indent="-457200"/>
            <a:r>
              <a:rPr lang="en-US">
                <a:solidFill>
                  <a:schemeClr val="tx1"/>
                </a:solidFill>
              </a:rPr>
              <a:t>Students predict which version is most likely. </a:t>
            </a:r>
          </a:p>
          <a:p>
            <a:pPr marL="457200" indent="-457200"/>
            <a:r>
              <a:rPr lang="en-US">
                <a:solidFill>
                  <a:schemeClr val="tx1"/>
                </a:solidFill>
              </a:rPr>
              <a:t>Students read the actual article and then compare that information with their predictions.</a:t>
            </a:r>
          </a:p>
        </p:txBody>
      </p:sp>
      <p:sp>
        <p:nvSpPr>
          <p:cNvPr id="4" name="Slide Number Placeholder 3"/>
          <p:cNvSpPr>
            <a:spLocks noGrp="1"/>
          </p:cNvSpPr>
          <p:nvPr>
            <p:ph type="sldNum" sz="quarter" idx="12"/>
          </p:nvPr>
        </p:nvSpPr>
        <p:spPr/>
        <p:txBody>
          <a:bodyPr/>
          <a:lstStyle/>
          <a:p>
            <a:fld id="{74C2F60E-34D8-DD42-93FD-7BD7AE432328}" type="slidenum">
              <a:rPr lang="en-US"/>
              <a:pPr/>
              <a:t>41</a:t>
            </a:fld>
            <a:endParaRPr lang="en-US"/>
          </a:p>
        </p:txBody>
      </p:sp>
    </p:spTree>
    <p:extLst>
      <p:ext uri="{BB962C8B-B14F-4D97-AF65-F5344CB8AC3E}">
        <p14:creationId xmlns:p14="http://schemas.microsoft.com/office/powerpoint/2010/main" val="15937855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30" y="143098"/>
            <a:ext cx="5143391" cy="1411340"/>
          </a:xfrm>
        </p:spPr>
        <p:txBody>
          <a:bodyPr>
            <a:normAutofit fontScale="90000"/>
          </a:bodyPr>
          <a:lstStyle/>
          <a:p>
            <a:r>
              <a:rPr lang="en-US">
                <a:solidFill>
                  <a:schemeClr val="tx1">
                    <a:lumMod val="95000"/>
                  </a:schemeClr>
                </a:solidFill>
              </a:rPr>
              <a:t>During reading</a:t>
            </a:r>
            <a:br>
              <a:rPr lang="en-US">
                <a:solidFill>
                  <a:schemeClr val="tx1">
                    <a:lumMod val="95000"/>
                  </a:schemeClr>
                </a:solidFill>
              </a:rPr>
            </a:br>
            <a:r>
              <a:rPr lang="en-US" sz="2200">
                <a:solidFill>
                  <a:schemeClr val="tx1"/>
                </a:solidFill>
              </a:rPr>
              <a:t>Students read the actual article and compare </a:t>
            </a:r>
            <a:br>
              <a:rPr lang="en-US" sz="2200">
                <a:solidFill>
                  <a:schemeClr val="tx1"/>
                </a:solidFill>
              </a:rPr>
            </a:br>
            <a:r>
              <a:rPr lang="en-US" sz="2200">
                <a:solidFill>
                  <a:schemeClr val="tx1"/>
                </a:solidFill>
              </a:rPr>
              <a:t>to their predictions. They use the </a:t>
            </a:r>
            <a:r>
              <a:rPr lang="en-US" sz="2200">
                <a:solidFill>
                  <a:schemeClr val="accent6"/>
                </a:solidFill>
              </a:rPr>
              <a:t>SUMMER</a:t>
            </a:r>
            <a:r>
              <a:rPr lang="en-US" sz="2200"/>
              <a:t> </a:t>
            </a:r>
            <a:br>
              <a:rPr lang="en-US" sz="2200"/>
            </a:br>
            <a:r>
              <a:rPr lang="en-US" sz="2200">
                <a:solidFill>
                  <a:schemeClr val="tx1"/>
                </a:solidFill>
              </a:rPr>
              <a:t>reading strategy as they read.</a:t>
            </a:r>
            <a:endParaRPr lang="en-US">
              <a:solidFill>
                <a:schemeClr val="tx1"/>
              </a:solidFill>
            </a:endParaRP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5473521" y="142383"/>
            <a:ext cx="3193960" cy="1761156"/>
          </a:xfrm>
        </p:spPr>
      </p:pic>
      <p:sp>
        <p:nvSpPr>
          <p:cNvPr id="3" name="Footer Placeholder 2"/>
          <p:cNvSpPr>
            <a:spLocks noGrp="1"/>
          </p:cNvSpPr>
          <p:nvPr>
            <p:ph type="ftr" sz="quarter" idx="11"/>
          </p:nvPr>
        </p:nvSpPr>
        <p:spPr/>
        <p:txBody>
          <a:bodyPr/>
          <a:lstStyle/>
          <a:p>
            <a:r>
              <a:rPr lang="en-US" smtClean="0"/>
              <a:t>Laura Terrill</a:t>
            </a:r>
            <a:endParaRPr lang="en-US"/>
          </a:p>
        </p:txBody>
      </p:sp>
      <p:sp>
        <p:nvSpPr>
          <p:cNvPr id="7" name="Content Placeholder 6"/>
          <p:cNvSpPr>
            <a:spLocks noGrp="1"/>
          </p:cNvSpPr>
          <p:nvPr>
            <p:ph sz="quarter" idx="4294967295"/>
          </p:nvPr>
        </p:nvSpPr>
        <p:spPr>
          <a:xfrm>
            <a:off x="475981" y="1903539"/>
            <a:ext cx="8191500" cy="4219575"/>
          </a:xfrm>
        </p:spPr>
        <p:txBody>
          <a:bodyPr>
            <a:normAutofit fontScale="92500" lnSpcReduction="10000"/>
          </a:bodyPr>
          <a:lstStyle/>
          <a:p>
            <a:pPr marL="0" indent="0">
              <a:buNone/>
            </a:pPr>
            <a:r>
              <a:rPr lang="en-US" sz="3200" b="1">
                <a:solidFill>
                  <a:schemeClr val="accent6"/>
                </a:solidFill>
              </a:rPr>
              <a:t>S </a:t>
            </a:r>
            <a:r>
              <a:rPr lang="en-US"/>
              <a:t> 	</a:t>
            </a:r>
            <a:r>
              <a:rPr lang="en-US">
                <a:solidFill>
                  <a:schemeClr val="tx1"/>
                </a:solidFill>
              </a:rPr>
              <a:t>Set procedure for knowing when you are finished and ready to 	work together. </a:t>
            </a:r>
          </a:p>
          <a:p>
            <a:pPr marL="0" indent="0">
              <a:buNone/>
            </a:pPr>
            <a:r>
              <a:rPr lang="en-US" sz="3200" b="1">
                <a:solidFill>
                  <a:schemeClr val="accent6"/>
                </a:solidFill>
              </a:rPr>
              <a:t>U</a:t>
            </a:r>
            <a:r>
              <a:rPr lang="en-US"/>
              <a:t> 	</a:t>
            </a:r>
            <a:r>
              <a:rPr lang="en-US">
                <a:solidFill>
                  <a:schemeClr val="tx1"/>
                </a:solidFill>
              </a:rPr>
              <a:t>Read individually to understand the text. </a:t>
            </a:r>
            <a:r>
              <a:rPr lang="en-US"/>
              <a:t> </a:t>
            </a:r>
          </a:p>
          <a:p>
            <a:pPr marL="0" indent="0">
              <a:buNone/>
            </a:pPr>
            <a:r>
              <a:rPr lang="en-US" sz="3200" b="1">
                <a:solidFill>
                  <a:schemeClr val="accent6"/>
                </a:solidFill>
              </a:rPr>
              <a:t>M</a:t>
            </a:r>
            <a:r>
              <a:rPr lang="en-US"/>
              <a:t> 	</a:t>
            </a:r>
            <a:r>
              <a:rPr lang="en-US">
                <a:solidFill>
                  <a:schemeClr val="tx1"/>
                </a:solidFill>
              </a:rPr>
              <a:t>One person should mention the main ideas without looking at 	the text.  </a:t>
            </a:r>
          </a:p>
          <a:p>
            <a:pPr marL="0" indent="0">
              <a:buNone/>
            </a:pPr>
            <a:r>
              <a:rPr lang="en-US" sz="3500" b="1">
                <a:solidFill>
                  <a:schemeClr val="accent6"/>
                </a:solidFill>
              </a:rPr>
              <a:t>M</a:t>
            </a:r>
            <a:r>
              <a:rPr lang="en-US"/>
              <a:t> 	</a:t>
            </a:r>
            <a:r>
              <a:rPr lang="en-US">
                <a:solidFill>
                  <a:schemeClr val="tx1"/>
                </a:solidFill>
              </a:rPr>
              <a:t>The other person should monitor what is being said, listening 	for errors or omissions</a:t>
            </a:r>
            <a:r>
              <a:rPr lang="en-US"/>
              <a:t>.  </a:t>
            </a:r>
          </a:p>
          <a:p>
            <a:pPr marL="0" indent="0">
              <a:buNone/>
            </a:pPr>
            <a:r>
              <a:rPr lang="en-US" sz="3200" b="1">
                <a:solidFill>
                  <a:schemeClr val="accent6"/>
                </a:solidFill>
              </a:rPr>
              <a:t>E</a:t>
            </a:r>
            <a:r>
              <a:rPr lang="en-US" sz="3200">
                <a:solidFill>
                  <a:schemeClr val="accent6"/>
                </a:solidFill>
              </a:rPr>
              <a:t> </a:t>
            </a:r>
            <a:r>
              <a:rPr lang="en-US"/>
              <a:t>	</a:t>
            </a:r>
            <a:r>
              <a:rPr lang="en-US">
                <a:solidFill>
                  <a:schemeClr val="tx1"/>
                </a:solidFill>
              </a:rPr>
              <a:t>The person who was listening should elaborate, ask questions, 	make connections, etc. </a:t>
            </a:r>
          </a:p>
          <a:p>
            <a:pPr marL="0" indent="0">
              <a:buNone/>
            </a:pPr>
            <a:r>
              <a:rPr lang="en-US" sz="3200" b="1">
                <a:solidFill>
                  <a:schemeClr val="accent6"/>
                </a:solidFill>
              </a:rPr>
              <a:t>R</a:t>
            </a:r>
            <a:r>
              <a:rPr lang="en-US" sz="3000">
                <a:solidFill>
                  <a:schemeClr val="accent6"/>
                </a:solidFill>
              </a:rPr>
              <a:t> </a:t>
            </a:r>
            <a:r>
              <a:rPr lang="en-US"/>
              <a:t>	</a:t>
            </a:r>
            <a:r>
              <a:rPr lang="en-US">
                <a:solidFill>
                  <a:schemeClr val="tx1"/>
                </a:solidFill>
              </a:rPr>
              <a:t>Both students construct an overall review/summary of the text. </a:t>
            </a:r>
            <a:endParaRPr lang="en-US" sz="2400">
              <a:solidFill>
                <a:schemeClr val="tx1"/>
              </a:solidFill>
            </a:endParaRPr>
          </a:p>
          <a:p>
            <a:endParaRPr lang="en-US" sz="2400">
              <a:solidFill>
                <a:schemeClr val="accent6"/>
              </a:solidFill>
            </a:endParaRPr>
          </a:p>
        </p:txBody>
      </p:sp>
      <p:sp>
        <p:nvSpPr>
          <p:cNvPr id="4" name="TextBox 3"/>
          <p:cNvSpPr txBox="1"/>
          <p:nvPr/>
        </p:nvSpPr>
        <p:spPr>
          <a:xfrm>
            <a:off x="4158201" y="5992456"/>
            <a:ext cx="3846301" cy="646331"/>
          </a:xfrm>
          <a:prstGeom prst="rect">
            <a:avLst/>
          </a:prstGeom>
          <a:solidFill>
            <a:schemeClr val="accent1"/>
          </a:solidFill>
        </p:spPr>
        <p:txBody>
          <a:bodyPr wrap="square" rtlCol="0">
            <a:spAutoFit/>
          </a:bodyPr>
          <a:lstStyle/>
          <a:p>
            <a:pPr algn="ctr"/>
            <a:r>
              <a:rPr lang="en-US"/>
              <a:t>Students add useful vocabulary to personal vocabulary. </a:t>
            </a:r>
          </a:p>
        </p:txBody>
      </p:sp>
      <p:sp>
        <p:nvSpPr>
          <p:cNvPr id="5" name="Slide Number Placeholder 4"/>
          <p:cNvSpPr>
            <a:spLocks noGrp="1"/>
          </p:cNvSpPr>
          <p:nvPr>
            <p:ph type="sldNum" sz="quarter" idx="12"/>
          </p:nvPr>
        </p:nvSpPr>
        <p:spPr/>
        <p:txBody>
          <a:bodyPr/>
          <a:lstStyle/>
          <a:p>
            <a:fld id="{74C2F60E-34D8-DD42-93FD-7BD7AE432328}" type="slidenum">
              <a:rPr lang="en-US"/>
              <a:pPr/>
              <a:t>42</a:t>
            </a:fld>
            <a:endParaRPr lang="en-US"/>
          </a:p>
        </p:txBody>
      </p:sp>
    </p:spTree>
    <p:extLst>
      <p:ext uri="{BB962C8B-B14F-4D97-AF65-F5344CB8AC3E}">
        <p14:creationId xmlns:p14="http://schemas.microsoft.com/office/powerpoint/2010/main" val="11905291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345179"/>
            <a:ext cx="5427730" cy="1061920"/>
          </a:xfrm>
          <a:solidFill>
            <a:schemeClr val="accent1"/>
          </a:solidFill>
        </p:spPr>
        <p:txBody>
          <a:bodyPr>
            <a:normAutofit/>
          </a:bodyPr>
          <a:lstStyle/>
          <a:p>
            <a:r>
              <a:rPr lang="en-US" sz="2800">
                <a:solidFill>
                  <a:schemeClr val="tx1"/>
                </a:solidFill>
              </a:rPr>
              <a:t>Subsequent learning episodes/days</a:t>
            </a:r>
            <a:r>
              <a:rPr lang="en-US">
                <a:solidFill>
                  <a:schemeClr val="tx1"/>
                </a:solidFill>
              </a:rPr>
              <a:t/>
            </a:r>
            <a:br>
              <a:rPr lang="en-US">
                <a:solidFill>
                  <a:schemeClr val="tx1"/>
                </a:solidFill>
              </a:rPr>
            </a:br>
            <a:r>
              <a:rPr lang="en-US" sz="2800">
                <a:solidFill>
                  <a:schemeClr val="tx1"/>
                </a:solidFill>
              </a:rPr>
              <a:t>Extend to other modes</a:t>
            </a:r>
          </a:p>
        </p:txBody>
      </p:sp>
      <p:sp>
        <p:nvSpPr>
          <p:cNvPr id="18" name="Content Placeholder 17"/>
          <p:cNvSpPr>
            <a:spLocks noGrp="1"/>
          </p:cNvSpPr>
          <p:nvPr>
            <p:ph idx="1"/>
          </p:nvPr>
        </p:nvSpPr>
        <p:spPr>
          <a:xfrm>
            <a:off x="406400" y="2387888"/>
            <a:ext cx="3886200" cy="4694237"/>
          </a:xfrm>
        </p:spPr>
        <p:txBody>
          <a:bodyPr>
            <a:normAutofit/>
          </a:bodyPr>
          <a:lstStyle/>
          <a:p>
            <a:r>
              <a:rPr lang="en-US" sz="2400"/>
              <a:t>Role play an interview with this young man. </a:t>
            </a:r>
          </a:p>
          <a:p>
            <a:r>
              <a:rPr lang="en-US" sz="2400"/>
              <a:t>Share your opinions about the actions of this person. Talk over the “dangerous” things you have done. </a:t>
            </a:r>
            <a:endParaRPr lang="en-US"/>
          </a:p>
          <a:p>
            <a:r>
              <a:rPr lang="en-US" sz="2400"/>
              <a:t>Role play the conversation this young man might have with his mom after she saw this posted on social media.</a:t>
            </a:r>
          </a:p>
        </p:txBody>
      </p:sp>
      <p:sp>
        <p:nvSpPr>
          <p:cNvPr id="3" name="Footer Placeholder 2"/>
          <p:cNvSpPr>
            <a:spLocks noGrp="1"/>
          </p:cNvSpPr>
          <p:nvPr>
            <p:ph type="ftr" sz="quarter" idx="11"/>
          </p:nvPr>
        </p:nvSpPr>
        <p:spPr/>
        <p:txBody>
          <a:bodyPr/>
          <a:lstStyle/>
          <a:p>
            <a:r>
              <a:rPr lang="en-US" smtClean="0"/>
              <a:t>Laura Terrill</a:t>
            </a:r>
            <a:endParaRPr lang="en-US"/>
          </a:p>
        </p:txBody>
      </p:sp>
      <p:sp>
        <p:nvSpPr>
          <p:cNvPr id="20" name="Content Placeholder 19"/>
          <p:cNvSpPr>
            <a:spLocks noGrp="1"/>
          </p:cNvSpPr>
          <p:nvPr>
            <p:ph sz="quarter" idx="4294967295"/>
          </p:nvPr>
        </p:nvSpPr>
        <p:spPr>
          <a:xfrm>
            <a:off x="5257800" y="2433638"/>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2578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43</a:t>
            </a:fld>
            <a:endParaRPr lang="en-US"/>
          </a:p>
        </p:txBody>
      </p:sp>
    </p:spTree>
    <p:extLst>
      <p:ext uri="{BB962C8B-B14F-4D97-AF65-F5344CB8AC3E}">
        <p14:creationId xmlns:p14="http://schemas.microsoft.com/office/powerpoint/2010/main" val="11183185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7500" y="114300"/>
            <a:ext cx="8521700" cy="1181101"/>
          </a:xfrm>
          <a:solidFill>
            <a:schemeClr val="accent1"/>
          </a:solidFill>
        </p:spPr>
        <p:txBody>
          <a:bodyPr>
            <a:noAutofit/>
          </a:bodyPr>
          <a:lstStyle/>
          <a:p>
            <a:r>
              <a:rPr lang="en-US" smtClean="0">
                <a:solidFill>
                  <a:schemeClr val="tx1"/>
                </a:solidFill>
                <a:latin typeface="Corbel" charset="0"/>
                <a:ea typeface="Corbel" charset="0"/>
                <a:cs typeface="Corbel" charset="0"/>
              </a:rPr>
              <a:t>Contemporary Life: Consumerism</a:t>
            </a:r>
            <a:r>
              <a:rPr lang="en-US" sz="3200" smtClean="0">
                <a:solidFill>
                  <a:schemeClr val="tx1"/>
                </a:solidFill>
                <a:latin typeface="Corbel" charset="0"/>
                <a:ea typeface="Corbel" charset="0"/>
                <a:cs typeface="Corbel" charset="0"/>
              </a:rPr>
              <a:t/>
            </a:r>
            <a:br>
              <a:rPr lang="en-US" sz="3200" smtClean="0">
                <a:solidFill>
                  <a:schemeClr val="tx1"/>
                </a:solidFill>
                <a:latin typeface="Corbel" charset="0"/>
                <a:ea typeface="Corbel" charset="0"/>
                <a:cs typeface="Corbel" charset="0"/>
              </a:rPr>
            </a:br>
            <a:r>
              <a:rPr lang="en-US" sz="3200" smtClean="0">
                <a:solidFill>
                  <a:schemeClr val="tx1"/>
                </a:solidFill>
                <a:latin typeface="Corbel" charset="0"/>
                <a:ea typeface="Corbel" charset="0"/>
                <a:cs typeface="Corbel" charset="0"/>
              </a:rPr>
              <a:t>What type of consumer am I</a:t>
            </a:r>
            <a:r>
              <a:rPr lang="en-US" sz="3200">
                <a:solidFill>
                  <a:schemeClr val="tx1"/>
                </a:solidFill>
                <a:latin typeface="Corbel" charset="0"/>
                <a:ea typeface="Corbel" charset="0"/>
                <a:cs typeface="Corbel" charset="0"/>
              </a:rPr>
              <a:t>?</a:t>
            </a:r>
          </a:p>
        </p:txBody>
      </p:sp>
      <p:sp>
        <p:nvSpPr>
          <p:cNvPr id="12" name="Footer Placeholder 11"/>
          <p:cNvSpPr>
            <a:spLocks noGrp="1"/>
          </p:cNvSpPr>
          <p:nvPr>
            <p:ph type="ftr" sz="quarter" idx="11"/>
          </p:nvPr>
        </p:nvSpPr>
        <p:spPr/>
        <p:txBody>
          <a:bodyPr/>
          <a:lstStyle/>
          <a:p>
            <a:r>
              <a:rPr lang="en-US"/>
              <a:t>Laura Terrill</a:t>
            </a:r>
          </a:p>
        </p:txBody>
      </p:sp>
      <p:pic>
        <p:nvPicPr>
          <p:cNvPr id="5" name="Picture 4" descr="7cdb9316e7030387fc92d7523c06c439.jpg"/>
          <p:cNvPicPr>
            <a:picLocks noChangeAspect="1"/>
          </p:cNvPicPr>
          <p:nvPr/>
        </p:nvPicPr>
        <p:blipFill>
          <a:blip r:embed="rId2"/>
          <a:stretch>
            <a:fillRect/>
          </a:stretch>
        </p:blipFill>
        <p:spPr>
          <a:xfrm>
            <a:off x="169749" y="1538732"/>
            <a:ext cx="2840723" cy="4023360"/>
          </a:xfrm>
          <a:prstGeom prst="rect">
            <a:avLst/>
          </a:prstGeom>
        </p:spPr>
      </p:pic>
      <p:pic>
        <p:nvPicPr>
          <p:cNvPr id="6" name="Picture 5" descr="190f0e142d3c315205a68c388c029793.jpg"/>
          <p:cNvPicPr>
            <a:picLocks noChangeAspect="1"/>
          </p:cNvPicPr>
          <p:nvPr/>
        </p:nvPicPr>
        <p:blipFill>
          <a:blip r:embed="rId3"/>
          <a:stretch>
            <a:fillRect/>
          </a:stretch>
        </p:blipFill>
        <p:spPr>
          <a:xfrm>
            <a:off x="5918200" y="1411732"/>
            <a:ext cx="3136900" cy="3136900"/>
          </a:xfrm>
          <a:prstGeom prst="rect">
            <a:avLst/>
          </a:prstGeom>
        </p:spPr>
      </p:pic>
      <p:pic>
        <p:nvPicPr>
          <p:cNvPr id="7" name="Picture 6" descr="915ab2e5a893ddf294645eafa4674555.jpg"/>
          <p:cNvPicPr>
            <a:picLocks noChangeAspect="1"/>
          </p:cNvPicPr>
          <p:nvPr/>
        </p:nvPicPr>
        <p:blipFill>
          <a:blip r:embed="rId4"/>
          <a:stretch>
            <a:fillRect/>
          </a:stretch>
        </p:blipFill>
        <p:spPr>
          <a:xfrm>
            <a:off x="3339342" y="1741932"/>
            <a:ext cx="2451858" cy="2221992"/>
          </a:xfrm>
          <a:prstGeom prst="rect">
            <a:avLst/>
          </a:prstGeom>
        </p:spPr>
      </p:pic>
      <p:pic>
        <p:nvPicPr>
          <p:cNvPr id="9" name="Picture 8" descr="dia_sin_compras_poch_2.jpg"/>
          <p:cNvPicPr>
            <a:picLocks noChangeAspect="1"/>
          </p:cNvPicPr>
          <p:nvPr/>
        </p:nvPicPr>
        <p:blipFill>
          <a:blip r:embed="rId5"/>
          <a:stretch>
            <a:fillRect/>
          </a:stretch>
        </p:blipFill>
        <p:spPr>
          <a:xfrm>
            <a:off x="4068957" y="4256532"/>
            <a:ext cx="5978560" cy="3127248"/>
          </a:xfrm>
          <a:prstGeom prst="rect">
            <a:avLst/>
          </a:prstGeom>
        </p:spPr>
      </p:pic>
      <p:pic>
        <p:nvPicPr>
          <p:cNvPr id="11" name="Picture 10" descr="consumidor.jpg"/>
          <p:cNvPicPr>
            <a:picLocks noChangeAspect="1"/>
          </p:cNvPicPr>
          <p:nvPr/>
        </p:nvPicPr>
        <p:blipFill>
          <a:blip r:embed="rId6"/>
          <a:stretch>
            <a:fillRect/>
          </a:stretch>
        </p:blipFill>
        <p:spPr>
          <a:xfrm>
            <a:off x="1245358" y="4256532"/>
            <a:ext cx="3810000" cy="2581275"/>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44</a:t>
            </a:fld>
            <a:endParaRPr lang="en-US"/>
          </a:p>
        </p:txBody>
      </p:sp>
    </p:spTree>
    <p:extLst>
      <p:ext uri="{BB962C8B-B14F-4D97-AF65-F5344CB8AC3E}">
        <p14:creationId xmlns:p14="http://schemas.microsoft.com/office/powerpoint/2010/main" val="10774783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8762" y="1715905"/>
            <a:ext cx="2926080" cy="2024272"/>
          </a:xfrm>
          <a:prstGeom prst="rect">
            <a:avLst/>
          </a:prstGeom>
        </p:spPr>
      </p:pic>
      <p:sp>
        <p:nvSpPr>
          <p:cNvPr id="2" name="Title 1"/>
          <p:cNvSpPr>
            <a:spLocks noGrp="1"/>
          </p:cNvSpPr>
          <p:nvPr>
            <p:ph type="title"/>
          </p:nvPr>
        </p:nvSpPr>
        <p:spPr>
          <a:xfrm>
            <a:off x="685800" y="238534"/>
            <a:ext cx="7829550" cy="1006474"/>
          </a:xfrm>
          <a:solidFill>
            <a:schemeClr val="accent1"/>
          </a:solidFill>
        </p:spPr>
        <p:txBody>
          <a:bodyPr>
            <a:normAutofit fontScale="90000"/>
          </a:bodyPr>
          <a:lstStyle/>
          <a:p>
            <a:pPr algn="ctr"/>
            <a:r>
              <a:rPr lang="en-US">
                <a:solidFill>
                  <a:schemeClr val="tx1"/>
                </a:solidFill>
              </a:rPr>
              <a:t>What is the story?</a:t>
            </a:r>
            <a:br>
              <a:rPr lang="en-US">
                <a:solidFill>
                  <a:schemeClr val="tx1"/>
                </a:solidFill>
              </a:rPr>
            </a:br>
            <a:r>
              <a:rPr lang="en-US" sz="2700">
                <a:solidFill>
                  <a:schemeClr val="tx1"/>
                </a:solidFill>
              </a:rPr>
              <a:t>https://www.youtube.com/watch?v=d7aQInsH6cc</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5271" y="1754246"/>
            <a:ext cx="2916701" cy="201168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82" y="1742840"/>
            <a:ext cx="2940507" cy="201168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085" y="4038600"/>
            <a:ext cx="2926080" cy="20066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63" y="4025418"/>
            <a:ext cx="2926080" cy="2028361"/>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5270" y="4038599"/>
            <a:ext cx="2926080" cy="2019815"/>
          </a:xfrm>
          <a:prstGeom prst="rect">
            <a:avLst/>
          </a:prstGeom>
        </p:spPr>
      </p:pic>
      <p:sp>
        <p:nvSpPr>
          <p:cNvPr id="7" name="Footer Placeholder 6"/>
          <p:cNvSpPr>
            <a:spLocks noGrp="1"/>
          </p:cNvSpPr>
          <p:nvPr>
            <p:ph type="ftr" sz="quarter" idx="11"/>
          </p:nvPr>
        </p:nvSpPr>
        <p:spPr/>
        <p:txBody>
          <a:bodyPr/>
          <a:lstStyle/>
          <a:p>
            <a:r>
              <a:rPr lang="en-US" smtClean="0"/>
              <a:t>Laura Terrill</a:t>
            </a:r>
            <a:endParaRPr lang="en-US"/>
          </a:p>
        </p:txBody>
      </p:sp>
    </p:spTree>
    <p:extLst>
      <p:ext uri="{BB962C8B-B14F-4D97-AF65-F5344CB8AC3E}">
        <p14:creationId xmlns:p14="http://schemas.microsoft.com/office/powerpoint/2010/main" val="28234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38534"/>
            <a:ext cx="7829550" cy="1006474"/>
          </a:xfrm>
          <a:solidFill>
            <a:schemeClr val="accent1"/>
          </a:solidFill>
        </p:spPr>
        <p:txBody>
          <a:bodyPr>
            <a:normAutofit fontScale="90000"/>
          </a:bodyPr>
          <a:lstStyle/>
          <a:p>
            <a:pPr algn="ctr"/>
            <a:r>
              <a:rPr lang="en-US">
                <a:solidFill>
                  <a:schemeClr val="tx1"/>
                </a:solidFill>
              </a:rPr>
              <a:t>What is the story?</a:t>
            </a:r>
            <a:br>
              <a:rPr lang="en-US">
                <a:solidFill>
                  <a:schemeClr val="tx1"/>
                </a:solidFill>
              </a:rPr>
            </a:br>
            <a:r>
              <a:rPr lang="en-US" sz="2700">
                <a:solidFill>
                  <a:schemeClr val="tx1"/>
                </a:solidFill>
              </a:rPr>
              <a:t>https://www.youtube.com/watch?v=d7aQInsH6cc</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0" y="1418273"/>
            <a:ext cx="7484929" cy="5120640"/>
          </a:xfrm>
          <a:prstGeom prst="rect">
            <a:avLst/>
          </a:prstGeom>
        </p:spPr>
      </p:pic>
      <p:sp>
        <p:nvSpPr>
          <p:cNvPr id="7" name="Footer Placeholder 6"/>
          <p:cNvSpPr>
            <a:spLocks noGrp="1"/>
          </p:cNvSpPr>
          <p:nvPr>
            <p:ph type="ftr" sz="quarter" idx="11"/>
          </p:nvPr>
        </p:nvSpPr>
        <p:spPr/>
        <p:txBody>
          <a:bodyPr/>
          <a:lstStyle/>
          <a:p>
            <a:r>
              <a:rPr lang="en-US" smtClean="0"/>
              <a:t>Laura Terrill</a:t>
            </a:r>
            <a:endParaRPr lang="en-US"/>
          </a:p>
        </p:txBody>
      </p:sp>
      <p:sp>
        <p:nvSpPr>
          <p:cNvPr id="3" name="Rectangle 2"/>
          <p:cNvSpPr/>
          <p:nvPr/>
        </p:nvSpPr>
        <p:spPr>
          <a:xfrm>
            <a:off x="4705433" y="1418273"/>
            <a:ext cx="3494949" cy="25355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98935" y="4062125"/>
            <a:ext cx="3494949" cy="25355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705433" y="4062125"/>
            <a:ext cx="3494949" cy="25355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88857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a:solidFill>
                  <a:schemeClr val="tx1"/>
                </a:solidFill>
                <a:latin typeface="Corbel" charset="0"/>
                <a:ea typeface="Corbel" charset="0"/>
                <a:cs typeface="Corbel" charset="0"/>
              </a:rPr>
              <a:t>Made in Bangladesh</a:t>
            </a:r>
            <a:br>
              <a:rPr lang="en-US" sz="2800">
                <a:solidFill>
                  <a:schemeClr val="tx1"/>
                </a:solidFill>
                <a:latin typeface="Corbel" charset="0"/>
                <a:ea typeface="Corbel" charset="0"/>
                <a:cs typeface="Corbel" charset="0"/>
              </a:rPr>
            </a:br>
            <a:r>
              <a:rPr lang="en-US" sz="2800">
                <a:solidFill>
                  <a:schemeClr val="tx1"/>
                </a:solidFill>
                <a:latin typeface="Corbel" charset="0"/>
                <a:ea typeface="Corbel" charset="0"/>
                <a:cs typeface="Corbel" charset="0"/>
              </a:rPr>
              <a:t>https://www.youtube.com/watch?v=d7aQInsH6cc</a:t>
            </a:r>
            <a:endParaRPr lang="en-US" sz="2800"/>
          </a:p>
        </p:txBody>
      </p:sp>
      <p:sp>
        <p:nvSpPr>
          <p:cNvPr id="3" name="Footer Placeholder 2"/>
          <p:cNvSpPr>
            <a:spLocks noGrp="1"/>
          </p:cNvSpPr>
          <p:nvPr>
            <p:ph type="ftr" sz="quarter" idx="11"/>
          </p:nvPr>
        </p:nvSpPr>
        <p:spPr/>
        <p:txBody>
          <a:bodyPr/>
          <a:lstStyle/>
          <a:p>
            <a:r>
              <a:rPr lang="en-US"/>
              <a:t>Laura Terrill</a:t>
            </a:r>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14493899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064" y="330199"/>
            <a:ext cx="8229600" cy="731520"/>
          </a:xfrm>
          <a:solidFill>
            <a:schemeClr val="accent1"/>
          </a:solidFill>
        </p:spPr>
        <p:txBody>
          <a:bodyPr>
            <a:normAutofit/>
          </a:bodyPr>
          <a:lstStyle/>
          <a:p>
            <a:pPr algn="ctr"/>
            <a:r>
              <a:rPr lang="en-US">
                <a:solidFill>
                  <a:schemeClr val="tx1"/>
                </a:solidFill>
                <a:latin typeface="Corbel" charset="0"/>
                <a:ea typeface="Corbel" charset="0"/>
                <a:cs typeface="Corbel" charset="0"/>
              </a:rPr>
              <a:t>Made in Bangladesh	</a:t>
            </a:r>
          </a:p>
        </p:txBody>
      </p:sp>
      <p:sp>
        <p:nvSpPr>
          <p:cNvPr id="3" name="Content Placeholder 2"/>
          <p:cNvSpPr>
            <a:spLocks noGrp="1"/>
          </p:cNvSpPr>
          <p:nvPr>
            <p:ph idx="1"/>
          </p:nvPr>
        </p:nvSpPr>
        <p:spPr>
          <a:xfrm>
            <a:off x="526064" y="1244600"/>
            <a:ext cx="8229600" cy="5406229"/>
          </a:xfrm>
        </p:spPr>
        <p:txBody>
          <a:bodyPr>
            <a:noAutofit/>
          </a:bodyPr>
          <a:lstStyle/>
          <a:p>
            <a:pPr marL="0" indent="0">
              <a:lnSpc>
                <a:spcPct val="100000"/>
              </a:lnSpc>
              <a:spcBef>
                <a:spcPts val="0"/>
              </a:spcBef>
              <a:spcAft>
                <a:spcPts val="0"/>
              </a:spcAft>
              <a:buNone/>
            </a:pPr>
            <a:r>
              <a:rPr lang="en-US" sz="2400" smtClean="0">
                <a:solidFill>
                  <a:schemeClr val="tx1"/>
                </a:solidFill>
                <a:latin typeface="Corbel" charset="0"/>
                <a:ea typeface="Corbel" charset="0"/>
                <a:cs typeface="Corbel" charset="0"/>
              </a:rPr>
              <a:t>Provide sentences </a:t>
            </a:r>
            <a:r>
              <a:rPr lang="en-US" sz="2400">
                <a:solidFill>
                  <a:schemeClr val="tx1"/>
                </a:solidFill>
                <a:latin typeface="Corbel" charset="0"/>
                <a:ea typeface="Corbel" charset="0"/>
                <a:cs typeface="Corbel" charset="0"/>
              </a:rPr>
              <a:t>in target language. Try to use cognates and circumlocution as much as possible at this point. Then, if you want them to have a specific word like "sewing" connect it to the cognate or definition you use in the either/or activity. </a:t>
            </a:r>
          </a:p>
          <a:p>
            <a:pPr marL="0"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the US or in Banglesh.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a factory or in a school - by making the choice obvious you are able to embed new words in context.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makes clothes or she makes computers.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likes her work or hates her work. </a:t>
            </a:r>
          </a:p>
          <a:p>
            <a:pPr lvl="1">
              <a:lnSpc>
                <a:spcPct val="100000"/>
              </a:lnSpc>
              <a:spcBef>
                <a:spcPts val="0"/>
              </a:spcBef>
              <a:spcAft>
                <a:spcPts val="0"/>
              </a:spcAft>
            </a:pPr>
            <a:r>
              <a:rPr lang="en-US" sz="2400">
                <a:solidFill>
                  <a:schemeClr val="tx1"/>
                </a:solidFill>
                <a:latin typeface="Corbel" charset="0"/>
                <a:ea typeface="Corbel" charset="0"/>
                <a:cs typeface="Corbel" charset="0"/>
              </a:rPr>
              <a:t>The boxes stay in Bangladesh or go to many countries. </a:t>
            </a:r>
          </a:p>
          <a:p>
            <a:pPr marL="342900" lvl="1"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marL="0" indent="0">
              <a:lnSpc>
                <a:spcPct val="100000"/>
              </a:lnSpc>
              <a:spcBef>
                <a:spcPts val="0"/>
              </a:spcBef>
              <a:spcAft>
                <a:spcPts val="0"/>
              </a:spcAft>
              <a:buNone/>
            </a:pPr>
            <a:r>
              <a:rPr lang="en-US" sz="2400">
                <a:solidFill>
                  <a:schemeClr val="tx1"/>
                </a:solidFill>
                <a:latin typeface="Corbel" charset="0"/>
                <a:ea typeface="Corbel" charset="0"/>
                <a:cs typeface="Corbel" charset="0"/>
              </a:rPr>
              <a:t>Show the video in chunks at this point. Stop and have them retell the story in their own words. </a:t>
            </a:r>
          </a:p>
          <a:p>
            <a:pPr>
              <a:buNone/>
            </a:pPr>
            <a:endParaRPr lang="en-US" sz="2400">
              <a:solidFill>
                <a:schemeClr val="tx1"/>
              </a:solidFill>
              <a:latin typeface="Corbel" charset="0"/>
              <a:ea typeface="Corbel" charset="0"/>
              <a:cs typeface="Corbel" charset="0"/>
            </a:endParaRPr>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48</a:t>
            </a:fld>
            <a:endParaRPr lang="en-US"/>
          </a:p>
        </p:txBody>
      </p:sp>
    </p:spTree>
    <p:extLst>
      <p:ext uri="{BB962C8B-B14F-4D97-AF65-F5344CB8AC3E}">
        <p14:creationId xmlns:p14="http://schemas.microsoft.com/office/powerpoint/2010/main" val="7029266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711323"/>
            <a:ext cx="7886700" cy="1325563"/>
          </a:xfrm>
        </p:spPr>
        <p:txBody>
          <a:bodyPr/>
          <a:lstStyle/>
          <a:p>
            <a:r>
              <a:rPr lang="en-US"/>
              <a:t>A few of my favorite things….</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241300" y="1600200"/>
            <a:ext cx="8724900" cy="1955800"/>
          </a:xfrm>
        </p:spPr>
        <p:txBody>
          <a:bodyPr>
            <a:normAutofit/>
          </a:bodyPr>
          <a:lstStyle/>
          <a:p>
            <a:pPr marL="0" indent="0">
              <a:buNone/>
            </a:pPr>
            <a:r>
              <a:rPr lang="en-US"/>
              <a:t>Select 10 of your favorite items. Identify where they were made on a world map. Research one of your items and tell its story. Show where it comes from and include the material and physical costs of the item. Explain how the item promotes or does not promote responsible consumerism. Explain why this item is important to you. </a:t>
            </a:r>
          </a:p>
        </p:txBody>
      </p:sp>
      <p:pic>
        <p:nvPicPr>
          <p:cNvPr id="5" name="Picture 4" descr="images-2.jpeg"/>
          <p:cNvPicPr>
            <a:picLocks noChangeAspect="1"/>
          </p:cNvPicPr>
          <p:nvPr/>
        </p:nvPicPr>
        <p:blipFill>
          <a:blip r:embed="rId2"/>
          <a:stretch>
            <a:fillRect/>
          </a:stretch>
        </p:blipFill>
        <p:spPr>
          <a:xfrm>
            <a:off x="612648" y="3678618"/>
            <a:ext cx="5504688" cy="2752344"/>
          </a:xfrm>
          <a:prstGeom prst="rect">
            <a:avLst/>
          </a:prstGeom>
        </p:spPr>
      </p:pic>
      <p:cxnSp>
        <p:nvCxnSpPr>
          <p:cNvPr id="7" name="Straight Arrow Connector 6"/>
          <p:cNvCxnSpPr/>
          <p:nvPr/>
        </p:nvCxnSpPr>
        <p:spPr>
          <a:xfrm rot="10800000" flipV="1">
            <a:off x="3365500" y="3911600"/>
            <a:ext cx="2959100" cy="762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540500" y="3678618"/>
            <a:ext cx="2425700" cy="1754327"/>
          </a:xfrm>
          <a:prstGeom prst="rect">
            <a:avLst/>
          </a:prstGeom>
          <a:noFill/>
        </p:spPr>
        <p:txBody>
          <a:bodyPr wrap="square" rtlCol="0">
            <a:spAutoFit/>
          </a:bodyPr>
          <a:lstStyle/>
          <a:p>
            <a:r>
              <a:rPr lang="en-US"/>
              <a:t>J’ai une assiette qui vient de Quimper en Bretagne…..</a:t>
            </a:r>
          </a:p>
          <a:p>
            <a:endParaRPr lang="en-US"/>
          </a:p>
          <a:p>
            <a:r>
              <a:rPr lang="en-US"/>
              <a:t>J’ai un ordinateur qui vient de Chine….</a:t>
            </a:r>
          </a:p>
        </p:txBody>
      </p:sp>
      <p:cxnSp>
        <p:nvCxnSpPr>
          <p:cNvPr id="13" name="Straight Arrow Connector 12"/>
          <p:cNvCxnSpPr/>
          <p:nvPr/>
        </p:nvCxnSpPr>
        <p:spPr>
          <a:xfrm rot="10800000">
            <a:off x="4845050" y="5054602"/>
            <a:ext cx="1695450"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 name="Slide Number Placeholder 14"/>
          <p:cNvSpPr>
            <a:spLocks noGrp="1"/>
          </p:cNvSpPr>
          <p:nvPr>
            <p:ph type="sldNum" sz="quarter" idx="12"/>
          </p:nvPr>
        </p:nvSpPr>
        <p:spPr/>
        <p:txBody>
          <a:bodyPr>
            <a:normAutofit/>
          </a:bodyPr>
          <a:lstStyle/>
          <a:p>
            <a:fld id="{74C2F60E-34D8-DD42-93FD-7BD7AE432328}" type="slidenum">
              <a:rPr lang="en-US"/>
              <a:pPr/>
              <a:t>49</a:t>
            </a:fld>
            <a:endParaRPr lang="en-US"/>
          </a:p>
        </p:txBody>
      </p:sp>
      <p:sp>
        <p:nvSpPr>
          <p:cNvPr id="10" name="Title 1"/>
          <p:cNvSpPr txBox="1">
            <a:spLocks/>
          </p:cNvSpPr>
          <p:nvPr/>
        </p:nvSpPr>
        <p:spPr>
          <a:xfrm>
            <a:off x="488950" y="281955"/>
            <a:ext cx="8229600" cy="731520"/>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a:solidFill>
                  <a:schemeClr val="tx1"/>
                </a:solidFill>
                <a:latin typeface="Corbel" charset="0"/>
                <a:ea typeface="Corbel" charset="0"/>
                <a:cs typeface="Corbel" charset="0"/>
              </a:rPr>
              <a:t>Presentational Mode	</a:t>
            </a:r>
          </a:p>
        </p:txBody>
      </p:sp>
    </p:spTree>
    <p:extLst>
      <p:ext uri="{BB962C8B-B14F-4D97-AF65-F5344CB8AC3E}">
        <p14:creationId xmlns:p14="http://schemas.microsoft.com/office/powerpoint/2010/main" val="2103774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841" y="365127"/>
            <a:ext cx="7885509" cy="1110980"/>
          </a:xfrm>
          <a:solidFill>
            <a:schemeClr val="accent1"/>
          </a:solidFill>
        </p:spPr>
        <p:txBody>
          <a:bodyPr>
            <a:normAutofit/>
          </a:bodyPr>
          <a:lstStyle/>
          <a:p>
            <a:pPr algn="ctr"/>
            <a:r>
              <a:rPr lang="en-US" smtClean="0">
                <a:solidFill>
                  <a:schemeClr val="tx1"/>
                </a:solidFill>
              </a:rPr>
              <a:t>I live in a house. </a:t>
            </a:r>
            <a:endParaRPr lang="en-US">
              <a:solidFill>
                <a:schemeClr val="tx1"/>
              </a:solidFill>
            </a:endParaRPr>
          </a:p>
        </p:txBody>
      </p:sp>
      <p:sp>
        <p:nvSpPr>
          <p:cNvPr id="6" name="Text Placeholder 5"/>
          <p:cNvSpPr>
            <a:spLocks noGrp="1"/>
          </p:cNvSpPr>
          <p:nvPr>
            <p:ph type="body" idx="1"/>
          </p:nvPr>
        </p:nvSpPr>
        <p:spPr>
          <a:xfrm>
            <a:off x="516424" y="1713820"/>
            <a:ext cx="4023360" cy="640080"/>
          </a:xfrm>
          <a:solidFill>
            <a:schemeClr val="bg1"/>
          </a:solidFill>
        </p:spPr>
        <p:txBody>
          <a:bodyPr anchor="ctr">
            <a:noAutofit/>
          </a:bodyPr>
          <a:lstStyle/>
          <a:p>
            <a:pPr algn="ctr"/>
            <a:r>
              <a:rPr lang="en-US" sz="4000" b="0" smtClean="0">
                <a:solidFill>
                  <a:schemeClr val="tx1"/>
                </a:solidFill>
              </a:rPr>
              <a:t>In the mind</a:t>
            </a:r>
            <a:endParaRPr lang="en-US" sz="1800" b="0">
              <a:solidFill>
                <a:schemeClr val="tx1"/>
              </a:solidFill>
            </a:endParaRPr>
          </a:p>
        </p:txBody>
      </p:sp>
      <p:sp>
        <p:nvSpPr>
          <p:cNvPr id="13" name="Text Placeholder 5"/>
          <p:cNvSpPr>
            <a:spLocks noGrp="1"/>
          </p:cNvSpPr>
          <p:nvPr>
            <p:ph type="body" idx="1"/>
          </p:nvPr>
        </p:nvSpPr>
        <p:spPr>
          <a:xfrm>
            <a:off x="4676741" y="1713820"/>
            <a:ext cx="4023360" cy="640080"/>
          </a:xfrm>
          <a:solidFill>
            <a:schemeClr val="bg1"/>
          </a:solidFill>
        </p:spPr>
        <p:txBody>
          <a:bodyPr anchor="ctr">
            <a:noAutofit/>
          </a:bodyPr>
          <a:lstStyle/>
          <a:p>
            <a:pPr algn="ctr"/>
            <a:r>
              <a:rPr lang="en-US" sz="4000" b="0" smtClean="0">
                <a:solidFill>
                  <a:schemeClr val="tx1"/>
                </a:solidFill>
              </a:rPr>
              <a:t>In context</a:t>
            </a:r>
            <a:endParaRPr lang="en-US" sz="1800" b="0">
              <a:solidFill>
                <a:schemeClr val="tx1"/>
              </a:solidFill>
            </a:endParaRPr>
          </a:p>
        </p:txBody>
      </p:sp>
      <p:sp>
        <p:nvSpPr>
          <p:cNvPr id="2" name="Slide Number Placeholder 1"/>
          <p:cNvSpPr>
            <a:spLocks noGrp="1"/>
          </p:cNvSpPr>
          <p:nvPr>
            <p:ph type="sldNum" sz="quarter" idx="12"/>
          </p:nvPr>
        </p:nvSpPr>
        <p:spPr/>
        <p:txBody>
          <a:bodyPr/>
          <a:lstStyle/>
          <a:p>
            <a:fld id="{06FD68FE-469E-4294-BD78-E2A7F43DDD52}" type="slidenum">
              <a:rPr lang="ru-RU" smtClean="0"/>
              <a:pPr/>
              <a:t>5</a:t>
            </a:fld>
            <a:endParaRPr lang="ru-RU"/>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3546" y="2668130"/>
            <a:ext cx="3189750" cy="2810428"/>
          </a:xfrm>
          <a:prstGeom prst="rect">
            <a:avLst/>
          </a:prstGeom>
        </p:spPr>
      </p:pic>
      <p:sp>
        <p:nvSpPr>
          <p:cNvPr id="8" name="TextBox 7"/>
          <p:cNvSpPr txBox="1"/>
          <p:nvPr/>
        </p:nvSpPr>
        <p:spPr>
          <a:xfrm>
            <a:off x="4935688" y="5515789"/>
            <a:ext cx="3505467" cy="276999"/>
          </a:xfrm>
          <a:prstGeom prst="rect">
            <a:avLst/>
          </a:prstGeom>
          <a:noFill/>
        </p:spPr>
        <p:txBody>
          <a:bodyPr wrap="square" rtlCol="0">
            <a:spAutoFit/>
          </a:bodyPr>
          <a:lstStyle/>
          <a:p>
            <a:pPr algn="ctr"/>
            <a:r>
              <a:rPr lang="en-US" sz="1200"/>
              <a:t>http://www.newsouthclassics.com/index.php?id=575</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41" y="2760379"/>
            <a:ext cx="4140643" cy="2755410"/>
          </a:xfrm>
          <a:prstGeom prst="rect">
            <a:avLst/>
          </a:prstGeo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1611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334" y="61947"/>
            <a:ext cx="7886700" cy="1325563"/>
          </a:xfrm>
        </p:spPr>
        <p:txBody>
          <a:bodyPr/>
          <a:lstStyle/>
          <a:p>
            <a:r>
              <a:rPr lang="en-US"/>
              <a:t>Consumerism - Interpersonal</a:t>
            </a:r>
          </a:p>
        </p:txBody>
      </p:sp>
      <p:sp>
        <p:nvSpPr>
          <p:cNvPr id="3" name="Content Placeholder 2"/>
          <p:cNvSpPr>
            <a:spLocks noGrp="1"/>
          </p:cNvSpPr>
          <p:nvPr>
            <p:ph idx="1"/>
          </p:nvPr>
        </p:nvSpPr>
        <p:spPr>
          <a:xfrm>
            <a:off x="4441584" y="1387510"/>
            <a:ext cx="4470596" cy="3132975"/>
          </a:xfrm>
        </p:spPr>
        <p:txBody>
          <a:bodyPr>
            <a:normAutofit/>
          </a:bodyPr>
          <a:lstStyle/>
          <a:p>
            <a:pPr marL="0" indent="0">
              <a:buNone/>
            </a:pPr>
            <a:r>
              <a:rPr lang="en-US" sz="2000"/>
              <a:t>Have a conversation with your partner and discuss your habits as a consumer.  Comment on how you are similar to or different from the image you have selected.  Consider your finances and shopping habits. Identify what you have in common and where you are different. How do your habits relate to what you have learned about others in different cultures. </a:t>
            </a:r>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50</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34" y="4984124"/>
            <a:ext cx="1836964" cy="18288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3949" y="4984123"/>
            <a:ext cx="3251200" cy="1828800"/>
          </a:xfrm>
          <a:prstGeom prst="rect">
            <a:avLst/>
          </a:prstGeom>
        </p:spPr>
      </p:pic>
      <p:pic>
        <p:nvPicPr>
          <p:cNvPr id="10" name="Picture 9"/>
          <p:cNvPicPr>
            <a:picLocks noChangeAspect="1"/>
          </p:cNvPicPr>
          <p:nvPr/>
        </p:nvPicPr>
        <p:blipFill>
          <a:blip r:embed="rId4"/>
          <a:stretch>
            <a:fillRect/>
          </a:stretch>
        </p:blipFill>
        <p:spPr>
          <a:xfrm>
            <a:off x="399334" y="1444482"/>
            <a:ext cx="3361207" cy="263051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3232" y="5008813"/>
            <a:ext cx="2643351" cy="1828800"/>
          </a:xfrm>
          <a:prstGeom prst="rect">
            <a:avLst/>
          </a:prstGeom>
        </p:spPr>
      </p:pic>
    </p:spTree>
    <p:extLst>
      <p:ext uri="{BB962C8B-B14F-4D97-AF65-F5344CB8AC3E}">
        <p14:creationId xmlns:p14="http://schemas.microsoft.com/office/powerpoint/2010/main" val="9242889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eep-calm-and-pretend-it-s-on-the-lesson-plan-47.png"/>
          <p:cNvPicPr>
            <a:picLocks noChangeAspect="1"/>
          </p:cNvPicPr>
          <p:nvPr/>
        </p:nvPicPr>
        <p:blipFill>
          <a:blip r:embed="rId3"/>
          <a:stretch>
            <a:fillRect/>
          </a:stretch>
        </p:blipFill>
        <p:spPr>
          <a:xfrm>
            <a:off x="1389192" y="0"/>
            <a:ext cx="6321424" cy="6848199"/>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a:t>51</a:t>
            </a:fld>
            <a:endParaRPr lang="en-US"/>
          </a:p>
        </p:txBody>
      </p:sp>
    </p:spTree>
    <p:extLst>
      <p:ext uri="{BB962C8B-B14F-4D97-AF65-F5344CB8AC3E}">
        <p14:creationId xmlns:p14="http://schemas.microsoft.com/office/powerpoint/2010/main" val="5279179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a:t>Degree of </a:t>
            </a:r>
          </a:p>
          <a:p>
            <a:r>
              <a:rPr lang="en-US"/>
              <a:t>Retention</a:t>
            </a:r>
          </a:p>
        </p:txBody>
      </p:sp>
      <p:sp>
        <p:nvSpPr>
          <p:cNvPr id="113667" name="Text Box 3"/>
          <p:cNvSpPr txBox="1">
            <a:spLocks noChangeArrowheads="1"/>
          </p:cNvSpPr>
          <p:nvPr/>
        </p:nvSpPr>
        <p:spPr bwMode="auto">
          <a:xfrm>
            <a:off x="4056063" y="60147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1923796" cy="338554"/>
          </a:xfrm>
          <a:prstGeom prst="rect">
            <a:avLst/>
          </a:prstGeom>
          <a:noFill/>
          <a:ln w="9525">
            <a:noFill/>
            <a:miter lim="800000"/>
            <a:headEnd/>
            <a:tailEnd/>
          </a:ln>
        </p:spPr>
        <p:txBody>
          <a:bodyPr wrap="none">
            <a:prstTxWarp prst="textNoShape">
              <a:avLst/>
            </a:prstTxWarp>
            <a:spAutoFit/>
          </a:bodyPr>
          <a:lstStyle/>
          <a:p>
            <a:r>
              <a:rPr lang="en-US" sz="1600"/>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028950" y="2810797"/>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2433095" cy="646331"/>
          </a:xfrm>
          <a:prstGeom prst="rect">
            <a:avLst/>
          </a:prstGeom>
          <a:noFill/>
          <a:ln w="57150">
            <a:solidFill>
              <a:srgbClr val="ED515C"/>
            </a:solidFill>
            <a:round/>
            <a:headEnd/>
            <a:tailEnd/>
          </a:ln>
        </p:spPr>
        <p:txBody>
          <a:bodyPr wrap="squar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13" name="Title 1"/>
          <p:cNvSpPr txBox="1">
            <a:spLocks/>
          </p:cNvSpPr>
          <p:nvPr/>
        </p:nvSpPr>
        <p:spPr>
          <a:xfrm>
            <a:off x="439402" y="317340"/>
            <a:ext cx="8266194" cy="1140146"/>
          </a:xfrm>
          <a:prstGeom prst="rect">
            <a:avLst/>
          </a:prstGeom>
          <a:solidFill>
            <a:srgbClr val="49B2C2"/>
          </a:solidFill>
          <a:effectLst>
            <a:outerShdw blurRad="50800" dist="38100" dir="2700000">
              <a:srgbClr val="000000">
                <a:alpha val="43000"/>
              </a:srgbClr>
            </a:outerShdw>
          </a:effectLst>
        </p:spPr>
        <p:txBody>
          <a:bodyPr vert="horz" lIns="68580" tIns="34290" rIns="68580" bIns="34290" rtlCol="0" anchor="ctr">
            <a:normAutofit fontScale="92500"/>
          </a:bodyPr>
          <a:lstStyle>
            <a:lvl1pPr algn="l" defTabSz="914400" rtl="0" eaLnBrk="1" latinLnBrk="0" hangingPunct="1">
              <a:spcBef>
                <a:spcPct val="0"/>
              </a:spcBef>
              <a:buNone/>
              <a:defRPr sz="4400" b="1" kern="1200">
                <a:solidFill>
                  <a:schemeClr val="bg1"/>
                </a:solidFill>
                <a:latin typeface="+mj-lt"/>
                <a:ea typeface="+mj-ea"/>
                <a:cs typeface="+mj-cs"/>
              </a:defRPr>
            </a:lvl1pPr>
          </a:lstStyle>
          <a:p>
            <a:pPr algn="ctr"/>
            <a:r>
              <a:rPr lang="en-US" sz="3200"/>
              <a:t>Primacy-Recency</a:t>
            </a:r>
            <a:br>
              <a:rPr lang="en-US" sz="3200"/>
            </a:br>
            <a:r>
              <a:rPr lang="en-US" sz="3200"/>
              <a:t>We </a:t>
            </a:r>
            <a:r>
              <a:rPr lang="en-US" sz="3200">
                <a:solidFill>
                  <a:schemeClr val="tx1"/>
                </a:solidFill>
              </a:rPr>
              <a:t>LEARN BEST </a:t>
            </a:r>
            <a:r>
              <a:rPr lang="en-US" sz="3200"/>
              <a:t>what we learn </a:t>
            </a:r>
            <a:r>
              <a:rPr lang="en-US" sz="3200">
                <a:solidFill>
                  <a:schemeClr val="tx1"/>
                </a:solidFill>
              </a:rPr>
              <a:t>FIRST</a:t>
            </a:r>
            <a:r>
              <a:rPr lang="en-US" sz="3200"/>
              <a:t> and </a:t>
            </a:r>
            <a:r>
              <a:rPr lang="en-US" sz="3200">
                <a:solidFill>
                  <a:schemeClr val="tx1"/>
                </a:solidFill>
              </a:rPr>
              <a:t>LAST</a:t>
            </a:r>
            <a:r>
              <a:rPr lang="en-US" sz="3200"/>
              <a:t>.</a:t>
            </a:r>
            <a:endParaRPr lang="en-US" sz="3000">
              <a:latin typeface="Century Gothic" charset="0"/>
              <a:ea typeface="Century Gothic" charset="0"/>
              <a:cs typeface="Century Gothic" charset="0"/>
            </a:endParaRPr>
          </a:p>
        </p:txBody>
      </p:sp>
      <p:sp>
        <p:nvSpPr>
          <p:cNvPr id="3" name="Slide Number Placeholder 2"/>
          <p:cNvSpPr>
            <a:spLocks noGrp="1"/>
          </p:cNvSpPr>
          <p:nvPr>
            <p:ph type="sldNum" sz="quarter" idx="12"/>
          </p:nvPr>
        </p:nvSpPr>
        <p:spPr/>
        <p:txBody>
          <a:bodyPr/>
          <a:lstStyle/>
          <a:p>
            <a:fld id="{74C2F60E-34D8-DD42-93FD-7BD7AE432328}" type="slidenum">
              <a:rPr lang="en-US"/>
              <a:pPr/>
              <a:t>52</a:t>
            </a:fld>
            <a:endParaRPr lang="en-US"/>
          </a:p>
        </p:txBody>
      </p:sp>
    </p:spTree>
    <p:extLst>
      <p:ext uri="{BB962C8B-B14F-4D97-AF65-F5344CB8AC3E}">
        <p14:creationId xmlns:p14="http://schemas.microsoft.com/office/powerpoint/2010/main" val="17440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9" name="Picture 2" descr="bouillabaisse.jpg"/>
          <p:cNvPicPr>
            <a:picLocks noChangeAspect="1"/>
          </p:cNvPicPr>
          <p:nvPr/>
        </p:nvPicPr>
        <p:blipFill>
          <a:blip r:embed="rId2"/>
          <a:srcRect/>
          <a:stretch>
            <a:fillRect/>
          </a:stretch>
        </p:blipFill>
        <p:spPr bwMode="auto">
          <a:xfrm>
            <a:off x="457200" y="3429000"/>
            <a:ext cx="1947863" cy="1235075"/>
          </a:xfrm>
          <a:prstGeom prst="rect">
            <a:avLst/>
          </a:prstGeom>
          <a:noFill/>
          <a:ln w="9525">
            <a:noFill/>
            <a:miter lim="800000"/>
            <a:headEnd/>
            <a:tailEnd/>
          </a:ln>
        </p:spPr>
      </p:pic>
      <p:pic>
        <p:nvPicPr>
          <p:cNvPr id="101380" name="Picture 8" descr="images.jpeg"/>
          <p:cNvPicPr>
            <a:picLocks noChangeAspect="1"/>
          </p:cNvPicPr>
          <p:nvPr/>
        </p:nvPicPr>
        <p:blipFill>
          <a:blip r:embed="rId3"/>
          <a:srcRect/>
          <a:stretch>
            <a:fillRect/>
          </a:stretch>
        </p:blipFill>
        <p:spPr bwMode="auto">
          <a:xfrm>
            <a:off x="304800" y="4724400"/>
            <a:ext cx="2489200" cy="1746250"/>
          </a:xfrm>
          <a:prstGeom prst="rect">
            <a:avLst/>
          </a:prstGeom>
          <a:noFill/>
          <a:ln w="9525">
            <a:noFill/>
            <a:miter lim="800000"/>
            <a:headEnd/>
            <a:tailEnd/>
          </a:ln>
        </p:spPr>
      </p:pic>
      <p:pic>
        <p:nvPicPr>
          <p:cNvPr id="101381" name="Picture 9" descr="pyramide-alimentaire-francaise.jpg"/>
          <p:cNvPicPr>
            <a:picLocks noChangeAspect="1"/>
          </p:cNvPicPr>
          <p:nvPr/>
        </p:nvPicPr>
        <p:blipFill>
          <a:blip r:embed="rId4"/>
          <a:srcRect/>
          <a:stretch>
            <a:fillRect/>
          </a:stretch>
        </p:blipFill>
        <p:spPr bwMode="auto">
          <a:xfrm>
            <a:off x="5170488" y="1187450"/>
            <a:ext cx="3973512" cy="2889250"/>
          </a:xfrm>
          <a:prstGeom prst="rect">
            <a:avLst/>
          </a:prstGeom>
          <a:noFill/>
          <a:ln w="9525">
            <a:noFill/>
            <a:miter lim="800000"/>
            <a:headEnd/>
            <a:tailEnd/>
          </a:ln>
        </p:spPr>
      </p:pic>
      <p:pic>
        <p:nvPicPr>
          <p:cNvPr id="101382" name="Picture 10" descr="food.jpg"/>
          <p:cNvPicPr>
            <a:picLocks noChangeAspect="1"/>
          </p:cNvPicPr>
          <p:nvPr/>
        </p:nvPicPr>
        <p:blipFill>
          <a:blip r:embed="rId5"/>
          <a:srcRect/>
          <a:stretch>
            <a:fillRect/>
          </a:stretch>
        </p:blipFill>
        <p:spPr bwMode="auto">
          <a:xfrm>
            <a:off x="2743200" y="3810000"/>
            <a:ext cx="3992563" cy="2825750"/>
          </a:xfrm>
          <a:prstGeom prst="rect">
            <a:avLst/>
          </a:prstGeom>
          <a:noFill/>
          <a:ln w="9525">
            <a:noFill/>
            <a:miter lim="800000"/>
            <a:headEnd/>
            <a:tailEnd/>
          </a:ln>
        </p:spPr>
      </p:pic>
      <p:pic>
        <p:nvPicPr>
          <p:cNvPr id="101383" name="Picture 11" descr="visagelégumes.jpg"/>
          <p:cNvPicPr>
            <a:picLocks noChangeAspect="1"/>
          </p:cNvPicPr>
          <p:nvPr/>
        </p:nvPicPr>
        <p:blipFill>
          <a:blip r:embed="rId6"/>
          <a:srcRect/>
          <a:stretch>
            <a:fillRect/>
          </a:stretch>
        </p:blipFill>
        <p:spPr bwMode="auto">
          <a:xfrm>
            <a:off x="7086600" y="4343400"/>
            <a:ext cx="1828800" cy="1828800"/>
          </a:xfrm>
          <a:prstGeom prst="rect">
            <a:avLst/>
          </a:prstGeom>
          <a:noFill/>
          <a:ln w="9525">
            <a:noFill/>
            <a:miter lim="800000"/>
            <a:headEnd/>
            <a:tailEnd/>
          </a:ln>
        </p:spPr>
      </p:pic>
      <p:pic>
        <p:nvPicPr>
          <p:cNvPr id="101384" name="Picture 12" descr="305x208-dc4bfcdeb27d59ec3670d1829dcf89fe.jpg"/>
          <p:cNvPicPr>
            <a:picLocks noChangeAspect="1"/>
          </p:cNvPicPr>
          <p:nvPr/>
        </p:nvPicPr>
        <p:blipFill>
          <a:blip r:embed="rId7"/>
          <a:srcRect/>
          <a:stretch>
            <a:fillRect/>
          </a:stretch>
        </p:blipFill>
        <p:spPr bwMode="auto">
          <a:xfrm>
            <a:off x="66675" y="1295400"/>
            <a:ext cx="2905125" cy="1981200"/>
          </a:xfrm>
          <a:prstGeom prst="rect">
            <a:avLst/>
          </a:prstGeom>
          <a:noFill/>
          <a:ln w="9525">
            <a:noFill/>
            <a:miter lim="800000"/>
            <a:headEnd/>
            <a:tailEnd/>
          </a:ln>
        </p:spPr>
      </p:pic>
      <p:pic>
        <p:nvPicPr>
          <p:cNvPr id="101385" name="Picture 15" descr="poutine2.jpg"/>
          <p:cNvPicPr>
            <a:picLocks noChangeAspect="1"/>
          </p:cNvPicPr>
          <p:nvPr/>
        </p:nvPicPr>
        <p:blipFill>
          <a:blip r:embed="rId8"/>
          <a:srcRect/>
          <a:stretch>
            <a:fillRect/>
          </a:stretch>
        </p:blipFill>
        <p:spPr bwMode="auto">
          <a:xfrm>
            <a:off x="2819400" y="1579563"/>
            <a:ext cx="2286000" cy="1773237"/>
          </a:xfrm>
          <a:prstGeom prst="rect">
            <a:avLst/>
          </a:prstGeom>
          <a:noFill/>
          <a:ln w="9525">
            <a:noFill/>
            <a:miter lim="800000"/>
            <a:headEnd/>
            <a:tailEnd/>
          </a:ln>
        </p:spPr>
      </p:pic>
      <p:sp>
        <p:nvSpPr>
          <p:cNvPr id="12" name="Title 11"/>
          <p:cNvSpPr>
            <a:spLocks noGrp="1"/>
          </p:cNvSpPr>
          <p:nvPr>
            <p:ph type="title"/>
          </p:nvPr>
        </p:nvSpPr>
        <p:spPr>
          <a:xfrm>
            <a:off x="304800" y="139700"/>
            <a:ext cx="8153400" cy="990600"/>
          </a:xfrm>
        </p:spPr>
        <p:txBody>
          <a:bodyPr>
            <a:normAutofit fontScale="90000"/>
          </a:bodyPr>
          <a:lstStyle/>
          <a:p>
            <a:r>
              <a:rPr lang="en-US"/>
              <a:t>Global Challenges: Food and Hunger</a:t>
            </a:r>
            <a:br>
              <a:rPr lang="en-US"/>
            </a:br>
            <a:r>
              <a:rPr lang="en-US" sz="3600"/>
              <a:t>What role does food play in our lives?</a:t>
            </a:r>
          </a:p>
        </p:txBody>
      </p:sp>
      <p:sp>
        <p:nvSpPr>
          <p:cNvPr id="10" name="Footer Placeholder 9"/>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5067947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4"/>
          <p:cNvSpPr>
            <a:spLocks noGrp="1"/>
          </p:cNvSpPr>
          <p:nvPr>
            <p:ph type="title"/>
          </p:nvPr>
        </p:nvSpPr>
        <p:spPr/>
        <p:txBody>
          <a:bodyPr/>
          <a:lstStyle/>
          <a:p>
            <a:pPr eaLnBrk="1" hangingPunct="1"/>
            <a:r>
              <a:rPr lang="en-US">
                <a:ea typeface="ＭＳ Ｐゴシック" pitchFamily="-109" charset="-128"/>
                <a:cs typeface="ＭＳ Ｐゴシック" pitchFamily="-109" charset="-128"/>
              </a:rPr>
              <a:t>Gain Attention</a:t>
            </a:r>
          </a:p>
        </p:txBody>
      </p:sp>
      <p:sp>
        <p:nvSpPr>
          <p:cNvPr id="175109" name="TextBox 12"/>
          <p:cNvSpPr txBox="1">
            <a:spLocks noChangeArrowheads="1"/>
          </p:cNvSpPr>
          <p:nvPr/>
        </p:nvSpPr>
        <p:spPr bwMode="auto">
          <a:xfrm>
            <a:off x="511175" y="5807075"/>
            <a:ext cx="8226425" cy="400110"/>
          </a:xfrm>
          <a:prstGeom prst="rect">
            <a:avLst/>
          </a:prstGeom>
          <a:noFill/>
          <a:ln w="9525">
            <a:noFill/>
            <a:miter lim="800000"/>
            <a:headEnd/>
            <a:tailEnd/>
          </a:ln>
        </p:spPr>
        <p:txBody>
          <a:bodyPr>
            <a:prstTxWarp prst="textNoShape">
              <a:avLst/>
            </a:prstTxWarp>
            <a:spAutoFit/>
          </a:bodyPr>
          <a:lstStyle/>
          <a:p>
            <a:pPr algn="ctr"/>
            <a:r>
              <a:rPr lang="en-US" sz="2000"/>
              <a:t>Students list words and phrases they associate with the images. </a:t>
            </a:r>
          </a:p>
        </p:txBody>
      </p:sp>
      <p:pic>
        <p:nvPicPr>
          <p:cNvPr id="175110" name="Picture 8" descr="9_9.jpg"/>
          <p:cNvPicPr>
            <a:picLocks noChangeAspect="1"/>
          </p:cNvPicPr>
          <p:nvPr/>
        </p:nvPicPr>
        <p:blipFill>
          <a:blip r:embed="rId2"/>
          <a:srcRect/>
          <a:stretch>
            <a:fillRect/>
          </a:stretch>
        </p:blipFill>
        <p:spPr bwMode="auto">
          <a:xfrm>
            <a:off x="1633538" y="1638300"/>
            <a:ext cx="5981700" cy="3986213"/>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5715927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1" name="Title 10"/>
          <p:cNvSpPr>
            <a:spLocks noGrp="1"/>
          </p:cNvSpPr>
          <p:nvPr>
            <p:ph type="title"/>
          </p:nvPr>
        </p:nvSpPr>
        <p:spPr>
          <a:xfrm>
            <a:off x="612648" y="341125"/>
            <a:ext cx="8153400" cy="990600"/>
          </a:xfrm>
        </p:spPr>
        <p:txBody>
          <a:bodyPr>
            <a:normAutofit fontScale="90000"/>
          </a:bodyPr>
          <a:lstStyle/>
          <a:p>
            <a:r>
              <a:rPr lang="en-US" smtClean="0"/>
              <a:t>Provide Input:</a:t>
            </a:r>
            <a:br>
              <a:rPr lang="en-US" smtClean="0"/>
            </a:br>
            <a:r>
              <a:rPr lang="en-US" sz="2667" smtClean="0">
                <a:latin typeface="+mn-lt"/>
              </a:rPr>
              <a:t>Cameroun: un jour dans la vie d'une réfugiée Centrafricaine</a:t>
            </a:r>
            <a:r>
              <a:rPr lang="en-US" smtClean="0"/>
              <a:t/>
            </a:r>
            <a:br>
              <a:rPr lang="en-US" smtClean="0"/>
            </a:br>
            <a:endParaRPr lang="en-US" sz="2667"/>
          </a:p>
        </p:txBody>
      </p:sp>
      <p:pic>
        <p:nvPicPr>
          <p:cNvPr id="13" name="Content Placeholder 12" descr="1_23.jpg"/>
          <p:cNvPicPr>
            <a:picLocks noGrp="1" noChangeAspect="1"/>
          </p:cNvPicPr>
          <p:nvPr>
            <p:ph sz="quarter" idx="1"/>
          </p:nvPr>
        </p:nvPicPr>
        <p:blipFill>
          <a:blip r:embed="rId3"/>
          <a:srcRect l="-10452" r="-10452"/>
          <a:stretch>
            <a:fillRect/>
          </a:stretch>
        </p:blipFill>
        <p:spPr>
          <a:xfrm>
            <a:off x="-250363" y="2289782"/>
            <a:ext cx="5671446" cy="3127248"/>
          </a:xfrm>
        </p:spPr>
      </p:pic>
      <p:sp>
        <p:nvSpPr>
          <p:cNvPr id="3" name="TextBox 2"/>
          <p:cNvSpPr txBox="1"/>
          <p:nvPr/>
        </p:nvSpPr>
        <p:spPr>
          <a:xfrm>
            <a:off x="6629400" y="228600"/>
            <a:ext cx="1676400" cy="523220"/>
          </a:xfrm>
          <a:prstGeom prst="rect">
            <a:avLst/>
          </a:prstGeom>
          <a:noFill/>
        </p:spPr>
        <p:txBody>
          <a:bodyPr wrap="square" rtlCol="0">
            <a:spAutoFit/>
          </a:bodyPr>
          <a:lstStyle/>
          <a:p>
            <a:r>
              <a:rPr lang="en-US" sz="2800" smtClean="0">
                <a:solidFill>
                  <a:schemeClr val="bg1"/>
                </a:solidFill>
              </a:rPr>
              <a:t> </a:t>
            </a:r>
            <a:endParaRPr lang="en-US" sz="2800">
              <a:solidFill>
                <a:schemeClr val="bg1"/>
              </a:solidFill>
            </a:endParaRPr>
          </a:p>
        </p:txBody>
      </p:sp>
      <p:sp>
        <p:nvSpPr>
          <p:cNvPr id="14" name="TextBox 13"/>
          <p:cNvSpPr txBox="1"/>
          <p:nvPr/>
        </p:nvSpPr>
        <p:spPr>
          <a:xfrm>
            <a:off x="5500331" y="2177257"/>
            <a:ext cx="3265717" cy="3170099"/>
          </a:xfrm>
          <a:prstGeom prst="rect">
            <a:avLst/>
          </a:prstGeom>
          <a:noFill/>
        </p:spPr>
        <p:txBody>
          <a:bodyPr wrap="square" rtlCol="0">
            <a:spAutoFit/>
          </a:bodyPr>
          <a:lstStyle/>
          <a:p>
            <a:r>
              <a:rPr lang="en-US" sz="2000" smtClean="0"/>
              <a:t>Voici Binta. Elle et sa famille ont fui leur village en République centrafricaine il y a 5 mois. Ils ont perdu presque tous leurs biens sur le chemin. Il sont arrivés au Cameroun il y a deux mois et vivent maintenant dans un camp de réfugiés dans le village de Mbile.</a:t>
            </a:r>
            <a:endParaRPr lang="en-US" sz="2000"/>
          </a:p>
        </p:txBody>
      </p:sp>
      <p:sp>
        <p:nvSpPr>
          <p:cNvPr id="16" name="TextBox 15"/>
          <p:cNvSpPr txBox="1"/>
          <p:nvPr/>
        </p:nvSpPr>
        <p:spPr>
          <a:xfrm>
            <a:off x="467955" y="1623576"/>
            <a:ext cx="4396306" cy="461665"/>
          </a:xfrm>
          <a:prstGeom prst="rect">
            <a:avLst/>
          </a:prstGeom>
          <a:noFill/>
        </p:spPr>
        <p:txBody>
          <a:bodyPr wrap="none" rtlCol="0">
            <a:spAutoFit/>
          </a:bodyPr>
          <a:lstStyle/>
          <a:p>
            <a:r>
              <a:rPr lang="en-US" sz="2400" smtClean="0"/>
              <a:t>Students read the story of Binta. </a:t>
            </a:r>
            <a:endParaRPr lang="en-US" sz="2400"/>
          </a:p>
        </p:txBody>
      </p:sp>
      <p:sp>
        <p:nvSpPr>
          <p:cNvPr id="17" name="TextBox 16"/>
          <p:cNvSpPr txBox="1"/>
          <p:nvPr/>
        </p:nvSpPr>
        <p:spPr>
          <a:xfrm>
            <a:off x="467955" y="5883453"/>
            <a:ext cx="8532303" cy="338554"/>
          </a:xfrm>
          <a:prstGeom prst="rect">
            <a:avLst/>
          </a:prstGeom>
          <a:noFill/>
        </p:spPr>
        <p:txBody>
          <a:bodyPr wrap="none" rtlCol="0">
            <a:spAutoFit/>
          </a:bodyPr>
          <a:lstStyle/>
          <a:p>
            <a:r>
              <a:rPr lang="en-US" sz="1600"/>
              <a:t>http://fr.wfp.org/photos/gallery/cameroun-refugie-centrafricaine-rca-distribution-alimentaire</a:t>
            </a:r>
          </a:p>
        </p:txBody>
      </p:sp>
      <p:sp>
        <p:nvSpPr>
          <p:cNvPr id="9" name="Footer Placeholder 8"/>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8583781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pic>
        <p:nvPicPr>
          <p:cNvPr id="13" name="Content Placeholder 12" descr="1_23.jpg"/>
          <p:cNvPicPr>
            <a:picLocks noGrp="1" noChangeAspect="1"/>
          </p:cNvPicPr>
          <p:nvPr>
            <p:ph sz="quarter" idx="1"/>
          </p:nvPr>
        </p:nvPicPr>
        <p:blipFill>
          <a:blip r:embed="rId3"/>
          <a:srcRect l="-10452" r="-10452"/>
          <a:stretch>
            <a:fillRect/>
          </a:stretch>
        </p:blipFill>
        <p:spPr>
          <a:xfrm>
            <a:off x="6000330" y="228600"/>
            <a:ext cx="2686470" cy="1481328"/>
          </a:xfrm>
        </p:spPr>
      </p:pic>
      <p:sp>
        <p:nvSpPr>
          <p:cNvPr id="3" name="TextBox 2"/>
          <p:cNvSpPr txBox="1"/>
          <p:nvPr/>
        </p:nvSpPr>
        <p:spPr>
          <a:xfrm>
            <a:off x="6629400" y="228600"/>
            <a:ext cx="1676400" cy="523220"/>
          </a:xfrm>
          <a:prstGeom prst="rect">
            <a:avLst/>
          </a:prstGeom>
          <a:noFill/>
        </p:spPr>
        <p:txBody>
          <a:bodyPr wrap="square" rtlCol="0">
            <a:spAutoFit/>
          </a:bodyPr>
          <a:lstStyle/>
          <a:p>
            <a:r>
              <a:rPr lang="en-US" sz="2800" smtClean="0">
                <a:solidFill>
                  <a:schemeClr val="bg1"/>
                </a:solidFill>
              </a:rPr>
              <a:t> </a:t>
            </a:r>
            <a:endParaRPr lang="en-US" sz="2800">
              <a:solidFill>
                <a:schemeClr val="bg1"/>
              </a:solidFill>
            </a:endParaRPr>
          </a:p>
        </p:txBody>
      </p:sp>
      <p:sp>
        <p:nvSpPr>
          <p:cNvPr id="14" name="TextBox 13"/>
          <p:cNvSpPr txBox="1"/>
          <p:nvPr/>
        </p:nvSpPr>
        <p:spPr>
          <a:xfrm>
            <a:off x="574162" y="628967"/>
            <a:ext cx="4804410" cy="830997"/>
          </a:xfrm>
          <a:prstGeom prst="rect">
            <a:avLst/>
          </a:prstGeom>
          <a:noFill/>
        </p:spPr>
        <p:txBody>
          <a:bodyPr wrap="square" rtlCol="0">
            <a:spAutoFit/>
          </a:bodyPr>
          <a:lstStyle/>
          <a:p>
            <a:r>
              <a:rPr lang="en-US" sz="2400" smtClean="0">
                <a:solidFill>
                  <a:schemeClr val="tx2"/>
                </a:solidFill>
              </a:rPr>
              <a:t>Cameroun: un jour dans la vie d'une réfugiée Centrafricaine</a:t>
            </a:r>
          </a:p>
        </p:txBody>
      </p:sp>
      <p:sp>
        <p:nvSpPr>
          <p:cNvPr id="9" name="Footer Placeholder 8"/>
          <p:cNvSpPr>
            <a:spLocks noGrp="1"/>
          </p:cNvSpPr>
          <p:nvPr>
            <p:ph type="ftr" sz="quarter" idx="11"/>
          </p:nvPr>
        </p:nvSpPr>
        <p:spPr/>
        <p:txBody>
          <a:bodyPr/>
          <a:lstStyle/>
          <a:p>
            <a:r>
              <a:rPr lang="en-US"/>
              <a:t>Laura Terrill, ACTFL 2014</a:t>
            </a:r>
          </a:p>
        </p:txBody>
      </p:sp>
      <p:sp>
        <p:nvSpPr>
          <p:cNvPr id="10" name="TextBox 9"/>
          <p:cNvSpPr txBox="1"/>
          <p:nvPr/>
        </p:nvSpPr>
        <p:spPr>
          <a:xfrm>
            <a:off x="307436" y="2209800"/>
            <a:ext cx="8529127" cy="3477875"/>
          </a:xfrm>
          <a:prstGeom prst="rect">
            <a:avLst/>
          </a:prstGeom>
          <a:noFill/>
        </p:spPr>
        <p:txBody>
          <a:bodyPr wrap="square" rtlCol="0">
            <a:spAutoFit/>
          </a:bodyPr>
          <a:lstStyle/>
          <a:p>
            <a:r>
              <a:rPr lang="en-US" sz="2000" b="1"/>
              <a:t>Process:</a:t>
            </a:r>
          </a:p>
          <a:p>
            <a:pPr marL="342900" indent="-342900">
              <a:buFont typeface="+mj-lt"/>
              <a:buAutoNum type="arabicPeriod"/>
            </a:pPr>
            <a:r>
              <a:rPr lang="en-US" sz="2000"/>
              <a:t>Students read text silently and write one or more questions that can be answered in the text. </a:t>
            </a:r>
          </a:p>
          <a:p>
            <a:pPr marL="342900" indent="-342900">
              <a:buFont typeface="+mj-lt"/>
              <a:buAutoNum type="arabicPeriod"/>
            </a:pPr>
            <a:r>
              <a:rPr lang="en-US" sz="2000"/>
              <a:t>Students pair and ask each other their questions. </a:t>
            </a:r>
          </a:p>
          <a:p>
            <a:pPr marL="342900" indent="-342900">
              <a:buFont typeface="+mj-lt"/>
              <a:buAutoNum type="arabicPeriod"/>
            </a:pPr>
            <a:r>
              <a:rPr lang="en-US" sz="2000"/>
              <a:t>Teacher asks non-volunteers to share a question, may write correctly as student asks question.</a:t>
            </a:r>
          </a:p>
          <a:p>
            <a:pPr marL="342900" indent="-342900">
              <a:buFont typeface="+mj-lt"/>
              <a:buAutoNum type="arabicPeriod"/>
            </a:pPr>
            <a:r>
              <a:rPr lang="en-US" sz="2000"/>
              <a:t>Students think and share answer with partner, teacher selects non-volunteer to answer.</a:t>
            </a:r>
          </a:p>
          <a:p>
            <a:pPr marL="342900" indent="-342900">
              <a:buFont typeface="+mj-lt"/>
              <a:buAutoNum type="arabicPeriod"/>
            </a:pPr>
            <a:r>
              <a:rPr lang="en-US" sz="2000"/>
              <a:t>Process continues.</a:t>
            </a:r>
          </a:p>
          <a:p>
            <a:pPr marL="342900" indent="-342900">
              <a:buFont typeface="+mj-lt"/>
              <a:buAutoNum type="arabicPeriod"/>
            </a:pPr>
            <a:r>
              <a:rPr lang="en-US" sz="2000"/>
              <a:t>Teacher may ask questions to address parts of the text that are essential that have not been addressed.  </a:t>
            </a:r>
          </a:p>
        </p:txBody>
      </p:sp>
    </p:spTree>
    <p:extLst>
      <p:ext uri="{BB962C8B-B14F-4D97-AF65-F5344CB8AC3E}">
        <p14:creationId xmlns:p14="http://schemas.microsoft.com/office/powerpoint/2010/main" val="7680604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103938"/>
            <a:ext cx="7928999" cy="970450"/>
          </a:xfrm>
        </p:spPr>
        <p:txBody>
          <a:bodyPr>
            <a:normAutofit fontScale="90000"/>
          </a:bodyPr>
          <a:lstStyle/>
          <a:p>
            <a:r>
              <a:rPr lang="en-US" smtClean="0"/>
              <a:t>Elicit Performance/Provide Feedback</a:t>
            </a:r>
            <a:endParaRPr lang="en-US"/>
          </a:p>
        </p:txBody>
      </p:sp>
      <p:sp>
        <p:nvSpPr>
          <p:cNvPr id="4" name="Footer Placeholder 3"/>
          <p:cNvSpPr>
            <a:spLocks noGrp="1"/>
          </p:cNvSpPr>
          <p:nvPr>
            <p:ph type="ftr" sz="quarter" idx="11"/>
          </p:nvPr>
        </p:nvSpPr>
        <p:spPr/>
        <p:txBody>
          <a:bodyPr/>
          <a:lstStyle/>
          <a:p>
            <a:r>
              <a:rPr lang="en-US"/>
              <a:t>Laura Terrill, ACTFL 2014</a:t>
            </a:r>
          </a:p>
        </p:txBody>
      </p:sp>
      <p:graphicFrame>
        <p:nvGraphicFramePr>
          <p:cNvPr id="5" name="Table 4"/>
          <p:cNvGraphicFramePr>
            <a:graphicFrameLocks noGrp="1"/>
          </p:cNvGraphicFramePr>
          <p:nvPr/>
        </p:nvGraphicFramePr>
        <p:xfrm>
          <a:off x="607498" y="1790700"/>
          <a:ext cx="7929000" cy="2651760"/>
        </p:xfrm>
        <a:graphic>
          <a:graphicData uri="http://schemas.openxmlformats.org/drawingml/2006/table">
            <a:tbl>
              <a:tblPr firstRow="1" bandRow="1">
                <a:tableStyleId>{5C22544A-7EE6-4342-B048-85BDC9FD1C3A}</a:tableStyleId>
              </a:tblPr>
              <a:tblGrid>
                <a:gridCol w="1983302"/>
                <a:gridCol w="3860800"/>
                <a:gridCol w="2084898"/>
              </a:tblGrid>
              <a:tr h="370840">
                <a:tc>
                  <a:txBody>
                    <a:bodyPr/>
                    <a:lstStyle/>
                    <a:p>
                      <a:pPr algn="ctr"/>
                      <a:r>
                        <a:rPr lang="en-US" sz="2400"/>
                        <a:t>Proof</a:t>
                      </a:r>
                      <a:r>
                        <a:rPr lang="en-US" sz="2400" baseline="0"/>
                        <a:t> for</a:t>
                      </a:r>
                      <a:endParaRPr lang="en-US" sz="2400"/>
                    </a:p>
                  </a:txBody>
                  <a:tcPr/>
                </a:tc>
                <a:tc>
                  <a:txBody>
                    <a:bodyPr/>
                    <a:lstStyle/>
                    <a:p>
                      <a:pPr algn="ctr"/>
                      <a:endParaRPr lang="en-US" sz="2400"/>
                    </a:p>
                  </a:txBody>
                  <a:tcPr/>
                </a:tc>
                <a:tc>
                  <a:txBody>
                    <a:bodyPr/>
                    <a:lstStyle/>
                    <a:p>
                      <a:pPr algn="ctr"/>
                      <a:r>
                        <a:rPr lang="en-US" sz="2400"/>
                        <a:t>Proof against</a:t>
                      </a:r>
                    </a:p>
                  </a:txBody>
                  <a:tcPr/>
                </a:tc>
              </a:tr>
              <a:tr h="370840">
                <a:tc>
                  <a:txBody>
                    <a:bodyPr/>
                    <a:lstStyle/>
                    <a:p>
                      <a:endParaRPr lang="en-US"/>
                    </a:p>
                  </a:txBody>
                  <a:tcPr/>
                </a:tc>
                <a:tc>
                  <a:txBody>
                    <a:bodyPr/>
                    <a:lstStyle/>
                    <a:p>
                      <a:r>
                        <a:rPr lang="en-US" sz="2400"/>
                        <a:t>La famille de</a:t>
                      </a:r>
                      <a:r>
                        <a:rPr lang="en-US" sz="2400" baseline="0"/>
                        <a:t> Binta habite au Cameroun. </a:t>
                      </a:r>
                      <a:endParaRPr lang="en-US" sz="2400"/>
                    </a:p>
                  </a:txBody>
                  <a:tcPr/>
                </a:tc>
                <a:tc>
                  <a:txBody>
                    <a:bodyPr/>
                    <a:lstStyle/>
                    <a:p>
                      <a:endParaRPr lang="en-US"/>
                    </a:p>
                  </a:txBody>
                  <a:tcPr/>
                </a:tc>
              </a:tr>
              <a:tr h="370840">
                <a:tc>
                  <a:txBody>
                    <a:bodyPr/>
                    <a:lstStyle/>
                    <a:p>
                      <a:endParaRPr lang="en-US"/>
                    </a:p>
                  </a:txBody>
                  <a:tcPr/>
                </a:tc>
                <a:tc>
                  <a:txBody>
                    <a:bodyPr/>
                    <a:lstStyle/>
                    <a:p>
                      <a:r>
                        <a:rPr lang="en-US" sz="2400" b="0"/>
                        <a:t>Leur</a:t>
                      </a:r>
                      <a:r>
                        <a:rPr lang="en-US" sz="2400" b="0" baseline="0"/>
                        <a:t> village s’appelle Mbile.</a:t>
                      </a:r>
                      <a:endParaRPr lang="en-US" sz="2400" b="0"/>
                    </a:p>
                  </a:txBody>
                  <a:tcPr/>
                </a:tc>
                <a:tc>
                  <a:txBody>
                    <a:bodyPr/>
                    <a:lstStyle/>
                    <a:p>
                      <a:endParaRPr lang="en-US"/>
                    </a:p>
                  </a:txBody>
                  <a:tcPr/>
                </a:tc>
              </a:tr>
              <a:tr h="370840">
                <a:tc>
                  <a:txBody>
                    <a:bodyPr/>
                    <a:lstStyle/>
                    <a:p>
                      <a:endParaRPr lang="en-US"/>
                    </a:p>
                  </a:txBody>
                  <a:tcPr/>
                </a:tc>
                <a:tc>
                  <a:txBody>
                    <a:bodyPr/>
                    <a:lstStyle/>
                    <a:p>
                      <a:r>
                        <a:rPr lang="en-US" sz="2400" b="0"/>
                        <a:t>Ils sont pauvres.</a:t>
                      </a:r>
                    </a:p>
                  </a:txBody>
                  <a:tcPr/>
                </a:tc>
                <a:tc>
                  <a:txBody>
                    <a:bodyPr/>
                    <a:lstStyle/>
                    <a:p>
                      <a:endParaRPr lang="en-US"/>
                    </a:p>
                  </a:txBody>
                  <a:tcPr/>
                </a:tc>
              </a:tr>
              <a:tr h="370840">
                <a:tc>
                  <a:txBody>
                    <a:bodyPr/>
                    <a:lstStyle/>
                    <a:p>
                      <a:endParaRPr lang="en-US"/>
                    </a:p>
                  </a:txBody>
                  <a:tcPr/>
                </a:tc>
                <a:tc>
                  <a:txBody>
                    <a:bodyPr/>
                    <a:lstStyle/>
                    <a:p>
                      <a:endParaRPr lang="en-US" sz="2400" b="0"/>
                    </a:p>
                  </a:txBody>
                  <a:tcPr/>
                </a:tc>
                <a:tc>
                  <a:txBody>
                    <a:bodyPr/>
                    <a:lstStyle/>
                    <a:p>
                      <a:endParaRPr lang="en-US"/>
                    </a:p>
                  </a:txBody>
                  <a:tcPr/>
                </a:tc>
              </a:tr>
            </a:tbl>
          </a:graphicData>
        </a:graphic>
      </p:graphicFrame>
      <p:sp>
        <p:nvSpPr>
          <p:cNvPr id="6" name="TextBox 5"/>
          <p:cNvSpPr txBox="1"/>
          <p:nvPr/>
        </p:nvSpPr>
        <p:spPr>
          <a:xfrm>
            <a:off x="607498" y="2206129"/>
            <a:ext cx="1818023" cy="923330"/>
          </a:xfrm>
          <a:prstGeom prst="rect">
            <a:avLst/>
          </a:prstGeom>
          <a:noFill/>
        </p:spPr>
        <p:txBody>
          <a:bodyPr wrap="square" rtlCol="0">
            <a:spAutoFit/>
          </a:bodyPr>
          <a:lstStyle/>
          <a:p>
            <a:r>
              <a:rPr lang="en-US" i="1">
                <a:solidFill>
                  <a:schemeClr val="bg1"/>
                </a:solidFill>
              </a:rPr>
              <a:t>Ils ont  fui la République centrafricaine </a:t>
            </a:r>
          </a:p>
        </p:txBody>
      </p:sp>
      <p:sp>
        <p:nvSpPr>
          <p:cNvPr id="7" name="TextBox 6"/>
          <p:cNvSpPr txBox="1"/>
          <p:nvPr/>
        </p:nvSpPr>
        <p:spPr>
          <a:xfrm>
            <a:off x="787400" y="4648200"/>
            <a:ext cx="7327900" cy="1631216"/>
          </a:xfrm>
          <a:prstGeom prst="rect">
            <a:avLst/>
          </a:prstGeom>
          <a:noFill/>
        </p:spPr>
        <p:txBody>
          <a:bodyPr wrap="square" rtlCol="0">
            <a:spAutoFit/>
          </a:bodyPr>
          <a:lstStyle/>
          <a:p>
            <a:r>
              <a:rPr lang="en-US" sz="2000" b="1"/>
              <a:t>Process:</a:t>
            </a:r>
          </a:p>
          <a:p>
            <a:pPr marL="914400" lvl="1" indent="-457200">
              <a:buFont typeface="+mj-lt"/>
              <a:buAutoNum type="arabicPeriod"/>
            </a:pPr>
            <a:r>
              <a:rPr lang="en-US" sz="2000"/>
              <a:t>Students complete proof for/proof against individually.</a:t>
            </a:r>
          </a:p>
          <a:p>
            <a:pPr marL="914400" lvl="1" indent="-457200">
              <a:buFont typeface="+mj-lt"/>
              <a:buAutoNum type="arabicPeriod"/>
            </a:pPr>
            <a:r>
              <a:rPr lang="en-US" sz="2000"/>
              <a:t>They pair and compare answers. </a:t>
            </a:r>
          </a:p>
          <a:p>
            <a:pPr marL="914400" lvl="1" indent="-457200">
              <a:buFont typeface="+mj-lt"/>
              <a:buAutoNum type="arabicPeriod"/>
            </a:pPr>
            <a:r>
              <a:rPr lang="en-US" sz="2000"/>
              <a:t>They collaborate to write additional statements. </a:t>
            </a:r>
          </a:p>
          <a:p>
            <a:pPr marL="914400" lvl="1" indent="-457200">
              <a:buFont typeface="+mj-lt"/>
              <a:buAutoNum type="arabicPeriod"/>
            </a:pPr>
            <a:r>
              <a:rPr lang="en-US" sz="2000"/>
              <a:t>They combine with another pair to share statements. </a:t>
            </a:r>
          </a:p>
        </p:txBody>
      </p:sp>
    </p:spTree>
    <p:extLst>
      <p:ext uri="{BB962C8B-B14F-4D97-AF65-F5344CB8AC3E}">
        <p14:creationId xmlns:p14="http://schemas.microsoft.com/office/powerpoint/2010/main" val="116159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103938"/>
            <a:ext cx="7928999" cy="970450"/>
          </a:xfrm>
        </p:spPr>
        <p:txBody>
          <a:bodyPr>
            <a:normAutofit fontScale="90000"/>
          </a:bodyPr>
          <a:lstStyle/>
          <a:p>
            <a:r>
              <a:rPr lang="en-US" smtClean="0"/>
              <a:t>Elicit Performance/Provide Feedback</a:t>
            </a:r>
            <a:endParaRPr lang="en-US"/>
          </a:p>
        </p:txBody>
      </p:sp>
      <p:sp>
        <p:nvSpPr>
          <p:cNvPr id="4" name="Footer Placeholder 3"/>
          <p:cNvSpPr>
            <a:spLocks noGrp="1"/>
          </p:cNvSpPr>
          <p:nvPr>
            <p:ph type="ftr" sz="quarter" idx="11"/>
          </p:nvPr>
        </p:nvSpPr>
        <p:spPr/>
        <p:txBody>
          <a:bodyPr/>
          <a:lstStyle/>
          <a:p>
            <a:r>
              <a:rPr lang="en-US"/>
              <a:t>Laura Terrill, ACTFL 2014</a:t>
            </a:r>
          </a:p>
        </p:txBody>
      </p:sp>
      <p:pic>
        <p:nvPicPr>
          <p:cNvPr id="10" name="Picture 9" descr="9_9.jpg"/>
          <p:cNvPicPr>
            <a:picLocks noChangeAspect="1"/>
          </p:cNvPicPr>
          <p:nvPr/>
        </p:nvPicPr>
        <p:blipFill>
          <a:blip r:embed="rId2"/>
          <a:stretch>
            <a:fillRect/>
          </a:stretch>
        </p:blipFill>
        <p:spPr>
          <a:xfrm>
            <a:off x="4701453" y="4257270"/>
            <a:ext cx="2962656" cy="1975104"/>
          </a:xfrm>
          <a:prstGeom prst="rect">
            <a:avLst/>
          </a:prstGeom>
        </p:spPr>
      </p:pic>
      <p:pic>
        <p:nvPicPr>
          <p:cNvPr id="11" name="Picture 10" descr="Unknown-1.jpeg"/>
          <p:cNvPicPr>
            <a:picLocks noChangeAspect="1"/>
          </p:cNvPicPr>
          <p:nvPr/>
        </p:nvPicPr>
        <p:blipFill>
          <a:blip r:embed="rId3"/>
          <a:stretch>
            <a:fillRect/>
          </a:stretch>
        </p:blipFill>
        <p:spPr>
          <a:xfrm>
            <a:off x="4985377" y="2297406"/>
            <a:ext cx="2394808" cy="1883664"/>
          </a:xfrm>
          <a:prstGeom prst="rect">
            <a:avLst/>
          </a:prstGeom>
        </p:spPr>
      </p:pic>
      <p:pic>
        <p:nvPicPr>
          <p:cNvPr id="12" name="Picture 11" descr="Unknown.jpeg"/>
          <p:cNvPicPr>
            <a:picLocks noChangeAspect="1"/>
          </p:cNvPicPr>
          <p:nvPr/>
        </p:nvPicPr>
        <p:blipFill>
          <a:blip r:embed="rId4"/>
          <a:stretch>
            <a:fillRect/>
          </a:stretch>
        </p:blipFill>
        <p:spPr>
          <a:xfrm>
            <a:off x="1295359" y="2272006"/>
            <a:ext cx="2394808" cy="1883664"/>
          </a:xfrm>
          <a:prstGeom prst="rect">
            <a:avLst/>
          </a:prstGeom>
        </p:spPr>
      </p:pic>
      <p:pic>
        <p:nvPicPr>
          <p:cNvPr id="14" name="Picture 13" descr="images-1.jpeg"/>
          <p:cNvPicPr>
            <a:picLocks noChangeAspect="1"/>
          </p:cNvPicPr>
          <p:nvPr/>
        </p:nvPicPr>
        <p:blipFill>
          <a:blip r:embed="rId5"/>
          <a:stretch>
            <a:fillRect/>
          </a:stretch>
        </p:blipFill>
        <p:spPr>
          <a:xfrm>
            <a:off x="1217057" y="4231870"/>
            <a:ext cx="2551412" cy="1911096"/>
          </a:xfrm>
          <a:prstGeom prst="rect">
            <a:avLst/>
          </a:prstGeom>
        </p:spPr>
      </p:pic>
      <p:sp>
        <p:nvSpPr>
          <p:cNvPr id="15" name="TextBox 14"/>
          <p:cNvSpPr txBox="1"/>
          <p:nvPr/>
        </p:nvSpPr>
        <p:spPr>
          <a:xfrm>
            <a:off x="711200" y="1149616"/>
            <a:ext cx="8159806" cy="830997"/>
          </a:xfrm>
          <a:prstGeom prst="rect">
            <a:avLst/>
          </a:prstGeom>
          <a:noFill/>
        </p:spPr>
        <p:txBody>
          <a:bodyPr wrap="none" rtlCol="0">
            <a:spAutoFit/>
          </a:bodyPr>
          <a:lstStyle/>
          <a:p>
            <a:r>
              <a:rPr lang="en-US" sz="2400" b="1"/>
              <a:t>Process:</a:t>
            </a:r>
          </a:p>
          <a:p>
            <a:r>
              <a:rPr lang="en-US" sz="2400"/>
              <a:t>Retell the story by writing true statements about each image. </a:t>
            </a:r>
          </a:p>
        </p:txBody>
      </p:sp>
    </p:spTree>
    <p:extLst>
      <p:ext uri="{BB962C8B-B14F-4D97-AF65-F5344CB8AC3E}">
        <p14:creationId xmlns:p14="http://schemas.microsoft.com/office/powerpoint/2010/main" val="733288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59</a:t>
            </a:fld>
            <a:endParaRPr lang="en-US"/>
          </a:p>
        </p:txBody>
      </p:sp>
      <p:pic>
        <p:nvPicPr>
          <p:cNvPr id="5" name="Picture 4" descr="9_9.jpg"/>
          <p:cNvPicPr>
            <a:picLocks noChangeAspect="1"/>
          </p:cNvPicPr>
          <p:nvPr/>
        </p:nvPicPr>
        <p:blipFill>
          <a:blip r:embed="rId2"/>
          <a:stretch>
            <a:fillRect/>
          </a:stretch>
        </p:blipFill>
        <p:spPr>
          <a:xfrm>
            <a:off x="4825695" y="196690"/>
            <a:ext cx="3839084" cy="2559389"/>
          </a:xfrm>
          <a:prstGeom prst="rect">
            <a:avLst/>
          </a:prstGeom>
        </p:spPr>
      </p:pic>
      <p:pic>
        <p:nvPicPr>
          <p:cNvPr id="6" name="Content Placeholder 12" descr="1_23.jpg"/>
          <p:cNvPicPr>
            <a:picLocks noChangeAspect="1"/>
          </p:cNvPicPr>
          <p:nvPr/>
        </p:nvPicPr>
        <p:blipFill>
          <a:blip r:embed="rId3"/>
          <a:srcRect l="-10452" r="-10452"/>
          <a:stretch>
            <a:fillRect/>
          </a:stretch>
        </p:blipFill>
        <p:spPr>
          <a:xfrm>
            <a:off x="-288999" y="357952"/>
            <a:ext cx="4909701" cy="2707220"/>
          </a:xfrm>
          <a:prstGeom prst="rect">
            <a:avLst/>
          </a:prstGeom>
        </p:spPr>
      </p:pic>
      <p:sp>
        <p:nvSpPr>
          <p:cNvPr id="7" name="Rectangle 6"/>
          <p:cNvSpPr/>
          <p:nvPr/>
        </p:nvSpPr>
        <p:spPr>
          <a:xfrm>
            <a:off x="5385784" y="3065172"/>
            <a:ext cx="3129566" cy="34901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Write 3 questions you would like to ask Binta and her family if you could. Role play that interview answering the questions based on what you see in the pictures. </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651" y="3487438"/>
            <a:ext cx="4718050" cy="3051475"/>
          </a:xfrm>
          <a:prstGeom prst="rect">
            <a:avLst/>
          </a:prstGeom>
        </p:spPr>
      </p:pic>
    </p:spTree>
    <p:extLst>
      <p:ext uri="{BB962C8B-B14F-4D97-AF65-F5344CB8AC3E}">
        <p14:creationId xmlns:p14="http://schemas.microsoft.com/office/powerpoint/2010/main" val="383666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smtClean="0"/>
              <a:t>VISUAL LITERACY</a:t>
            </a:r>
            <a:endParaRPr lang="en-US" b="1"/>
          </a:p>
        </p:txBody>
      </p:sp>
      <p:sp>
        <p:nvSpPr>
          <p:cNvPr id="6" name="Content Placeholder 5"/>
          <p:cNvSpPr>
            <a:spLocks noGrp="1"/>
          </p:cNvSpPr>
          <p:nvPr>
            <p:ph sz="half" idx="1"/>
          </p:nvPr>
        </p:nvSpPr>
        <p:spPr>
          <a:xfrm>
            <a:off x="381000" y="1825625"/>
            <a:ext cx="4227912" cy="4351338"/>
          </a:xfrm>
        </p:spPr>
        <p:txBody>
          <a:bodyPr>
            <a:noAutofit/>
          </a:bodyPr>
          <a:lstStyle/>
          <a:p>
            <a:pPr marL="0" indent="0">
              <a:buNone/>
            </a:pPr>
            <a:r>
              <a:rPr lang="en-US" sz="2800"/>
              <a:t>T</a:t>
            </a:r>
            <a:r>
              <a:rPr lang="en-US" sz="2800" smtClean="0"/>
              <a:t>he </a:t>
            </a:r>
            <a:r>
              <a:rPr lang="en-US" sz="2800"/>
              <a:t>ability to interpret and understand visual texts, with "texts" being broadly defined as any print visual item, including artwork, picture books, advertising, web sites, or any other item that can be visually interpreted. </a:t>
            </a:r>
          </a:p>
        </p:txBody>
      </p:sp>
      <p:sp>
        <p:nvSpPr>
          <p:cNvPr id="7" name="Content Placeholder 6"/>
          <p:cNvSpPr>
            <a:spLocks noGrp="1"/>
          </p:cNvSpPr>
          <p:nvPr>
            <p:ph sz="half" idx="2"/>
          </p:nvPr>
        </p:nvSpPr>
        <p:spPr>
          <a:xfrm>
            <a:off x="4739880" y="1825624"/>
            <a:ext cx="4099320" cy="4575175"/>
          </a:xfrm>
        </p:spPr>
        <p:txBody>
          <a:bodyPr>
            <a:normAutofit fontScale="92500" lnSpcReduction="10000"/>
          </a:bodyPr>
          <a:lstStyle/>
          <a:p>
            <a:pPr marL="0" indent="0">
              <a:buNone/>
            </a:pPr>
            <a:r>
              <a:rPr lang="en-US" sz="3000"/>
              <a:t>“…being able to read the visual aspects of one’s surroundings.  Someone who is visually literate is able to recognize the natural and manmade symbols around one and interpret their meanings in the same way as those who live in that environment would interpret them.”          </a:t>
            </a:r>
            <a:endParaRPr lang="en-US" sz="3000" smtClean="0"/>
          </a:p>
          <a:p>
            <a:pPr marL="0" indent="0">
              <a:buNone/>
            </a:pPr>
            <a:r>
              <a:rPr lang="en-US"/>
              <a:t> </a:t>
            </a:r>
            <a:r>
              <a:rPr lang="en-US" smtClean="0"/>
              <a:t>                   ---</a:t>
            </a:r>
            <a:r>
              <a:rPr lang="en-US" sz="2000" err="1"/>
              <a:t>Genelle</a:t>
            </a:r>
            <a:r>
              <a:rPr lang="en-US" sz="2000"/>
              <a:t> </a:t>
            </a:r>
            <a:r>
              <a:rPr lang="en-US" sz="2000" err="1"/>
              <a:t>Morain</a:t>
            </a:r>
            <a:endParaRPr lang="en-US" sz="2000"/>
          </a:p>
          <a:p>
            <a:endParaRPr lang="en-US"/>
          </a:p>
        </p:txBody>
      </p:sp>
      <p:sp>
        <p:nvSpPr>
          <p:cNvPr id="2" name="Slide Number Placeholder 1"/>
          <p:cNvSpPr>
            <a:spLocks noGrp="1"/>
          </p:cNvSpPr>
          <p:nvPr>
            <p:ph type="sldNum" sz="quarter" idx="12"/>
          </p:nvPr>
        </p:nvSpPr>
        <p:spPr/>
        <p:txBody>
          <a:bodyPr/>
          <a:lstStyle/>
          <a:p>
            <a:fld id="{4DC92DDD-86F3-4E29-A57A-6E90EB0313AB}" type="slidenum">
              <a:rPr lang="ru-RU" smtClean="0"/>
              <a:pPr/>
              <a:t>6</a:t>
            </a:fld>
            <a:endParaRPr lang="ru-RU"/>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6499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La lutte contre la faim</a:t>
            </a:r>
            <a:br>
              <a:rPr lang="en-US"/>
            </a:br>
            <a:r>
              <a:rPr lang="en-US" sz="2200"/>
              <a:t>https://www.youtube.com/watch?v=pHtnxefqdIE</a:t>
            </a:r>
            <a:endParaRPr lang="en-US"/>
          </a:p>
        </p:txBody>
      </p:sp>
      <p:sp>
        <p:nvSpPr>
          <p:cNvPr id="3" name="Footer Placeholder 2"/>
          <p:cNvSpPr>
            <a:spLocks noGrp="1"/>
          </p:cNvSpPr>
          <p:nvPr>
            <p:ph type="ftr" sz="quarter" idx="11"/>
          </p:nvPr>
        </p:nvSpPr>
        <p:spPr/>
        <p:txBody>
          <a:bodyPr/>
          <a:lstStyle/>
          <a:p>
            <a:r>
              <a:rPr lang="en-US" smtClean="0"/>
              <a:t>Laura Terrill</a:t>
            </a: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t>60</a:t>
            </a:fld>
            <a:endParaRPr lang="en-US"/>
          </a:p>
        </p:txBody>
      </p:sp>
      <p:sp>
        <p:nvSpPr>
          <p:cNvPr id="5" name="Content Placeholder 4"/>
          <p:cNvSpPr>
            <a:spLocks noGrp="1"/>
          </p:cNvSpPr>
          <p:nvPr>
            <p:ph idx="1"/>
          </p:nvPr>
        </p:nvSpPr>
        <p:spPr/>
        <p:txBody>
          <a:bodyPr/>
          <a:lstStyle/>
          <a:p>
            <a:endParaRPr lang="en-US"/>
          </a:p>
        </p:txBody>
      </p:sp>
    </p:spTree>
    <p:extLst>
      <p:ext uri="{BB962C8B-B14F-4D97-AF65-F5344CB8AC3E}">
        <p14:creationId xmlns:p14="http://schemas.microsoft.com/office/powerpoint/2010/main" val="3055016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a:t>Provide Input</a:t>
            </a:r>
          </a:p>
        </p:txBody>
      </p:sp>
      <p:sp>
        <p:nvSpPr>
          <p:cNvPr id="7" name="Title 1"/>
          <p:cNvSpPr txBox="1">
            <a:spLocks/>
          </p:cNvSpPr>
          <p:nvPr/>
        </p:nvSpPr>
        <p:spPr>
          <a:xfrm>
            <a:off x="596900" y="1275398"/>
            <a:ext cx="8153400" cy="9906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a:ln>
                  <a:noFill/>
                </a:ln>
                <a:solidFill>
                  <a:schemeClr val="tx2"/>
                </a:solidFill>
                <a:effectLst/>
                <a:uLnTx/>
                <a:uFillTx/>
                <a:latin typeface="+mj-lt"/>
                <a:ea typeface="+mj-ea"/>
                <a:cs typeface="+mj-cs"/>
              </a:rPr>
              <a:t>La lutte contre la faim, notre priorité à tous</a:t>
            </a:r>
          </a:p>
        </p:txBody>
      </p:sp>
      <p:sp>
        <p:nvSpPr>
          <p:cNvPr id="6" name="Footer Placeholder 5"/>
          <p:cNvSpPr>
            <a:spLocks noGrp="1"/>
          </p:cNvSpPr>
          <p:nvPr>
            <p:ph type="ftr" sz="quarter" idx="11"/>
          </p:nvPr>
        </p:nvSpPr>
        <p:spPr/>
        <p:txBody>
          <a:bodyPr/>
          <a:lstStyle/>
          <a:p>
            <a:r>
              <a:rPr lang="en-US"/>
              <a:t>Laura Terrill, ACTFL 2014</a:t>
            </a:r>
          </a:p>
        </p:txBody>
      </p:sp>
      <p:pic>
        <p:nvPicPr>
          <p:cNvPr id="10" name="Picture 9" descr="Screen Shot 2014-11-18 at 9.13.03 PM.png"/>
          <p:cNvPicPr>
            <a:picLocks noChangeAspect="1"/>
          </p:cNvPicPr>
          <p:nvPr/>
        </p:nvPicPr>
        <p:blipFill>
          <a:blip r:embed="rId2"/>
          <a:stretch>
            <a:fillRect/>
          </a:stretch>
        </p:blipFill>
        <p:spPr>
          <a:xfrm>
            <a:off x="794658" y="2265998"/>
            <a:ext cx="3528032" cy="1883664"/>
          </a:xfrm>
          <a:prstGeom prst="rect">
            <a:avLst/>
          </a:prstGeom>
        </p:spPr>
      </p:pic>
      <p:pic>
        <p:nvPicPr>
          <p:cNvPr id="11" name="Picture 10" descr="Screen Shot 2014-11-18 at 9.13.43 PM.png"/>
          <p:cNvPicPr>
            <a:picLocks noChangeAspect="1"/>
          </p:cNvPicPr>
          <p:nvPr/>
        </p:nvPicPr>
        <p:blipFill>
          <a:blip r:embed="rId3"/>
          <a:stretch>
            <a:fillRect/>
          </a:stretch>
        </p:blipFill>
        <p:spPr>
          <a:xfrm>
            <a:off x="4598769" y="2249422"/>
            <a:ext cx="3651330" cy="1911096"/>
          </a:xfrm>
          <a:prstGeom prst="rect">
            <a:avLst/>
          </a:prstGeom>
        </p:spPr>
      </p:pic>
      <p:pic>
        <p:nvPicPr>
          <p:cNvPr id="12" name="Picture 11" descr="Screen Shot 2014-11-18 at 9.14.33 PM.png"/>
          <p:cNvPicPr>
            <a:picLocks noChangeAspect="1"/>
          </p:cNvPicPr>
          <p:nvPr/>
        </p:nvPicPr>
        <p:blipFill>
          <a:blip r:embed="rId4"/>
          <a:stretch>
            <a:fillRect/>
          </a:stretch>
        </p:blipFill>
        <p:spPr>
          <a:xfrm>
            <a:off x="640320" y="4247928"/>
            <a:ext cx="3725790" cy="1828800"/>
          </a:xfrm>
          <a:prstGeom prst="rect">
            <a:avLst/>
          </a:prstGeom>
        </p:spPr>
      </p:pic>
      <p:pic>
        <p:nvPicPr>
          <p:cNvPr id="13" name="Picture 12" descr="Screen Shot 2014-11-18 at 9.15.42 PM.png"/>
          <p:cNvPicPr>
            <a:picLocks noChangeAspect="1"/>
          </p:cNvPicPr>
          <p:nvPr/>
        </p:nvPicPr>
        <p:blipFill>
          <a:blip r:embed="rId5"/>
          <a:stretch>
            <a:fillRect/>
          </a:stretch>
        </p:blipFill>
        <p:spPr>
          <a:xfrm>
            <a:off x="4663899" y="4247928"/>
            <a:ext cx="3537603" cy="1856232"/>
          </a:xfrm>
          <a:prstGeom prst="rect">
            <a:avLst/>
          </a:prstGeom>
        </p:spPr>
      </p:pic>
      <p:sp>
        <p:nvSpPr>
          <p:cNvPr id="14" name="TextBox 13"/>
          <p:cNvSpPr txBox="1"/>
          <p:nvPr/>
        </p:nvSpPr>
        <p:spPr>
          <a:xfrm>
            <a:off x="3641509" y="6297175"/>
            <a:ext cx="5108791" cy="369332"/>
          </a:xfrm>
          <a:prstGeom prst="rect">
            <a:avLst/>
          </a:prstGeom>
          <a:noFill/>
        </p:spPr>
        <p:txBody>
          <a:bodyPr wrap="none" rtlCol="0">
            <a:spAutoFit/>
          </a:bodyPr>
          <a:lstStyle/>
          <a:p>
            <a:r>
              <a:rPr lang="en-US"/>
              <a:t>https://www.youtube.com/watch?v=pHtnxefqdIE</a:t>
            </a:r>
          </a:p>
        </p:txBody>
      </p:sp>
    </p:spTree>
    <p:extLst>
      <p:ext uri="{BB962C8B-B14F-4D97-AF65-F5344CB8AC3E}">
        <p14:creationId xmlns:p14="http://schemas.microsoft.com/office/powerpoint/2010/main" val="192906229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 lutte contre la faim, notre priorité a tous</a:t>
            </a:r>
          </a:p>
        </p:txBody>
      </p:sp>
      <p:sp>
        <p:nvSpPr>
          <p:cNvPr id="6" name="Content Placeholder 5"/>
          <p:cNvSpPr>
            <a:spLocks noGrp="1"/>
          </p:cNvSpPr>
          <p:nvPr>
            <p:ph sz="half" idx="1"/>
          </p:nvPr>
        </p:nvSpPr>
        <p:spPr>
          <a:xfrm>
            <a:off x="515155" y="1825625"/>
            <a:ext cx="4093757" cy="4351338"/>
          </a:xfrm>
        </p:spPr>
        <p:txBody>
          <a:bodyPr>
            <a:normAutofit fontScale="70000" lnSpcReduction="20000"/>
          </a:bodyPr>
          <a:lstStyle/>
          <a:p>
            <a:pPr marL="0" indent="0">
              <a:buNone/>
            </a:pPr>
            <a:r>
              <a:rPr lang="en-US"/>
              <a:t>Imaginez</a:t>
            </a:r>
          </a:p>
          <a:p>
            <a:pPr marL="0" indent="0">
              <a:buNone/>
            </a:pPr>
            <a:r>
              <a:rPr lang="en-US"/>
              <a:t>vivre avec seulement </a:t>
            </a:r>
          </a:p>
          <a:p>
            <a:pPr marL="0" indent="0">
              <a:buNone/>
            </a:pPr>
            <a:r>
              <a:rPr lang="en-US"/>
              <a:t>1,25 dollar par jour et en dépenser 85 cents</a:t>
            </a:r>
          </a:p>
          <a:p>
            <a:pPr marL="0" indent="0">
              <a:buNone/>
            </a:pPr>
            <a:r>
              <a:rPr lang="en-US"/>
              <a:t>pour nourrir votre famille</a:t>
            </a:r>
          </a:p>
          <a:p>
            <a:pPr marL="0" indent="0">
              <a:buNone/>
            </a:pPr>
            <a:r>
              <a:rPr lang="en-US"/>
              <a:t> Essayez de vivre avec les prix</a:t>
            </a:r>
          </a:p>
          <a:p>
            <a:pPr marL="0" indent="0">
              <a:buNone/>
            </a:pPr>
            <a:r>
              <a:rPr lang="en-US"/>
              <a:t>du pain</a:t>
            </a:r>
          </a:p>
          <a:p>
            <a:pPr marL="0" indent="0">
              <a:buNone/>
            </a:pPr>
            <a:r>
              <a:rPr lang="en-US"/>
              <a:t>des fruits</a:t>
            </a:r>
          </a:p>
          <a:p>
            <a:pPr marL="0" indent="0">
              <a:buNone/>
            </a:pPr>
            <a:r>
              <a:rPr lang="en-US"/>
              <a:t>des légumes</a:t>
            </a:r>
          </a:p>
          <a:p>
            <a:pPr marL="0" indent="0">
              <a:buNone/>
            </a:pPr>
            <a:r>
              <a:rPr lang="en-US"/>
              <a:t>du riz</a:t>
            </a:r>
          </a:p>
          <a:p>
            <a:pPr marL="0" indent="0">
              <a:buNone/>
            </a:pPr>
            <a:r>
              <a:rPr lang="en-US"/>
              <a:t>de la viande</a:t>
            </a:r>
          </a:p>
          <a:p>
            <a:pPr marL="0" indent="0">
              <a:buNone/>
            </a:pPr>
            <a:r>
              <a:rPr lang="en-US"/>
              <a:t>des prix volatils</a:t>
            </a:r>
          </a:p>
          <a:p>
            <a:pPr marL="0" indent="0">
              <a:buNone/>
            </a:pPr>
            <a:r>
              <a:rPr lang="en-US"/>
              <a:t>qui atteignent des records</a:t>
            </a:r>
          </a:p>
          <a:p>
            <a:pPr marL="0" indent="0">
              <a:buNone/>
            </a:pPr>
            <a:r>
              <a:rPr lang="en-US"/>
              <a:t>comment allez-vous mettre sur votre table?</a:t>
            </a:r>
          </a:p>
          <a:p>
            <a:pPr marL="0" indent="0">
              <a:buNone/>
            </a:pPr>
            <a:r>
              <a:rPr lang="en-US"/>
              <a:t>de quoi vous nourrir</a:t>
            </a:r>
          </a:p>
        </p:txBody>
      </p:sp>
      <p:sp>
        <p:nvSpPr>
          <p:cNvPr id="7" name="Content Placeholder 6"/>
          <p:cNvSpPr>
            <a:spLocks noGrp="1"/>
          </p:cNvSpPr>
          <p:nvPr>
            <p:ph sz="half" idx="2"/>
          </p:nvPr>
        </p:nvSpPr>
        <p:spPr>
          <a:xfrm>
            <a:off x="4739879" y="1825625"/>
            <a:ext cx="3940481" cy="4351338"/>
          </a:xfrm>
        </p:spPr>
        <p:txBody>
          <a:bodyPr>
            <a:normAutofit fontScale="70000" lnSpcReduction="20000"/>
          </a:bodyPr>
          <a:lstStyle/>
          <a:p>
            <a:pPr marL="0" indent="0">
              <a:buNone/>
            </a:pPr>
            <a:r>
              <a:rPr lang="en-US"/>
              <a:t>chaque jour</a:t>
            </a:r>
          </a:p>
          <a:p>
            <a:pPr marL="0" indent="0">
              <a:buNone/>
            </a:pPr>
            <a:r>
              <a:rPr lang="en-US"/>
              <a:t>près d’1 milliard d’individus </a:t>
            </a:r>
          </a:p>
          <a:p>
            <a:pPr marL="0" indent="0">
              <a:buNone/>
            </a:pPr>
            <a:r>
              <a:rPr lang="en-US"/>
              <a:t>se couchent la faim au ventre</a:t>
            </a:r>
          </a:p>
          <a:p>
            <a:pPr marL="0" indent="0">
              <a:buNone/>
            </a:pPr>
            <a:r>
              <a:rPr lang="en-US"/>
              <a:t>c’est 1 personne sur 7 parmi nous</a:t>
            </a:r>
          </a:p>
          <a:p>
            <a:pPr marL="0" indent="0">
              <a:buNone/>
            </a:pPr>
            <a:r>
              <a:rPr lang="en-US"/>
              <a:t>chaque minute</a:t>
            </a:r>
          </a:p>
          <a:p>
            <a:pPr marL="0" indent="0">
              <a:buNone/>
            </a:pPr>
            <a:r>
              <a:rPr lang="en-US"/>
              <a:t>170 personnes tombent dans</a:t>
            </a:r>
          </a:p>
          <a:p>
            <a:pPr marL="0" indent="0">
              <a:buNone/>
            </a:pPr>
            <a:r>
              <a:rPr lang="en-US"/>
              <a:t>l’extrême pauvreté</a:t>
            </a:r>
          </a:p>
          <a:p>
            <a:pPr marL="0" indent="0">
              <a:buNone/>
            </a:pPr>
            <a:r>
              <a:rPr lang="en-US"/>
              <a:t>parce que se nourrir coûte trop cher</a:t>
            </a:r>
          </a:p>
          <a:p>
            <a:pPr marL="0" indent="0">
              <a:buNone/>
            </a:pPr>
            <a:r>
              <a:rPr lang="en-US"/>
              <a:t>Alors, que signifiect ces chiffres?</a:t>
            </a:r>
          </a:p>
          <a:p>
            <a:pPr marL="0" indent="0">
              <a:buNone/>
            </a:pPr>
            <a:r>
              <a:rPr lang="en-US"/>
              <a:t>Si l’on est pauvre</a:t>
            </a:r>
          </a:p>
          <a:p>
            <a:pPr marL="0" indent="0">
              <a:buNone/>
            </a:pPr>
            <a:r>
              <a:rPr lang="en-US"/>
              <a:t>on est probablement mal nourri</a:t>
            </a:r>
          </a:p>
          <a:p>
            <a:pPr marL="0" indent="0">
              <a:buNone/>
            </a:pPr>
            <a:r>
              <a:rPr lang="en-US"/>
              <a:t>malade</a:t>
            </a:r>
          </a:p>
          <a:p>
            <a:pPr marL="0" indent="0">
              <a:buNone/>
            </a:pPr>
            <a:r>
              <a:rPr lang="en-US"/>
              <a:t>trop fatigué pour travailler</a:t>
            </a:r>
          </a:p>
          <a:p>
            <a:pPr marL="0" indent="0">
              <a:buNone/>
            </a:pPr>
            <a:r>
              <a:rPr lang="en-US"/>
              <a:t>ou pour aller à l’école</a:t>
            </a:r>
            <a:r>
              <a:rPr lang="is-IS"/>
              <a:t>…........</a:t>
            </a:r>
            <a:endParaRPr lang="en-US"/>
          </a:p>
          <a:p>
            <a:pPr marL="0" indent="0">
              <a:buNone/>
            </a:pPr>
            <a:endParaRPr lang="en-US"/>
          </a:p>
          <a:p>
            <a:endParaRPr lang="en-US"/>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t>62</a:t>
            </a:fld>
            <a:endParaRPr lang="en-US"/>
          </a:p>
        </p:txBody>
      </p:sp>
    </p:spTree>
    <p:extLst>
      <p:ext uri="{BB962C8B-B14F-4D97-AF65-F5344CB8AC3E}">
        <p14:creationId xmlns:p14="http://schemas.microsoft.com/office/powerpoint/2010/main" val="15746342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533400" y="3385558"/>
            <a:ext cx="2245504" cy="108426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a:t>les problèmes</a:t>
            </a:r>
          </a:p>
        </p:txBody>
      </p:sp>
      <p:sp>
        <p:nvSpPr>
          <p:cNvPr id="2" name="Title 1"/>
          <p:cNvSpPr>
            <a:spLocks noGrp="1"/>
          </p:cNvSpPr>
          <p:nvPr>
            <p:ph type="title"/>
          </p:nvPr>
        </p:nvSpPr>
        <p:spPr>
          <a:xfrm>
            <a:off x="607500" y="103938"/>
            <a:ext cx="7928999" cy="970450"/>
          </a:xfrm>
        </p:spPr>
        <p:txBody>
          <a:bodyPr>
            <a:normAutofit fontScale="90000"/>
          </a:bodyPr>
          <a:lstStyle/>
          <a:p>
            <a:r>
              <a:rPr lang="en-US" smtClean="0"/>
              <a:t>Elicit Performance/Provide Feedback</a:t>
            </a:r>
            <a:endParaRPr lang="en-US"/>
          </a:p>
        </p:txBody>
      </p:sp>
      <p:sp>
        <p:nvSpPr>
          <p:cNvPr id="25" name="TextBox 24"/>
          <p:cNvSpPr txBox="1"/>
          <p:nvPr/>
        </p:nvSpPr>
        <p:spPr>
          <a:xfrm>
            <a:off x="116148" y="4987625"/>
            <a:ext cx="9027852" cy="1569660"/>
          </a:xfrm>
          <a:prstGeom prst="rect">
            <a:avLst/>
          </a:prstGeom>
          <a:noFill/>
        </p:spPr>
        <p:txBody>
          <a:bodyPr wrap="square" rtlCol="0">
            <a:spAutoFit/>
          </a:bodyPr>
          <a:lstStyle/>
          <a:p>
            <a:pPr algn="ctr"/>
            <a:r>
              <a:rPr lang="en-US" sz="2400"/>
              <a:t>Students create a graphic organizer using words and phrases from video and reading to begin to expand the vocabulary they will need to talk about the topic. </a:t>
            </a:r>
          </a:p>
          <a:p>
            <a:pPr algn="ctr"/>
            <a:endParaRPr lang="en-US" sz="2400"/>
          </a:p>
        </p:txBody>
      </p:sp>
      <p:sp>
        <p:nvSpPr>
          <p:cNvPr id="16" name="Oval 15"/>
          <p:cNvSpPr/>
          <p:nvPr/>
        </p:nvSpPr>
        <p:spPr>
          <a:xfrm>
            <a:off x="2032091" y="1953158"/>
            <a:ext cx="2245504" cy="1084268"/>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a:t>les causes</a:t>
            </a:r>
          </a:p>
        </p:txBody>
      </p:sp>
      <p:sp>
        <p:nvSpPr>
          <p:cNvPr id="17" name="Oval 16"/>
          <p:cNvSpPr/>
          <p:nvPr/>
        </p:nvSpPr>
        <p:spPr>
          <a:xfrm>
            <a:off x="4940987" y="1953158"/>
            <a:ext cx="2245504" cy="108426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2400"/>
              <a:t>les solutions</a:t>
            </a:r>
          </a:p>
        </p:txBody>
      </p:sp>
      <p:sp>
        <p:nvSpPr>
          <p:cNvPr id="19" name="Rectangle 18"/>
          <p:cNvSpPr/>
          <p:nvPr/>
        </p:nvSpPr>
        <p:spPr>
          <a:xfrm>
            <a:off x="3489048" y="3927692"/>
            <a:ext cx="2351763" cy="923330"/>
          </a:xfrm>
          <a:prstGeom prst="rect">
            <a:avLst/>
          </a:prstGeom>
          <a:noFill/>
        </p:spPr>
        <p:txBody>
          <a:bodyPr wrap="none" lIns="91440" tIns="45720" rIns="91440" bIns="45720">
            <a:spAutoFit/>
          </a:bodyPr>
          <a:lstStyle/>
          <a:p>
            <a:pPr algn="ctr"/>
            <a:r>
              <a:rPr 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la faim</a:t>
            </a:r>
            <a:endParaRPr 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cxnSp>
        <p:nvCxnSpPr>
          <p:cNvPr id="24" name="Straight Connector 23"/>
          <p:cNvCxnSpPr/>
          <p:nvPr/>
        </p:nvCxnSpPr>
        <p:spPr>
          <a:xfrm rot="5400000" flipH="1" flipV="1">
            <a:off x="4817389" y="3065447"/>
            <a:ext cx="1051442" cy="995402"/>
          </a:xfrm>
          <a:prstGeom prst="line">
            <a:avLst/>
          </a:prstGeom>
          <a:ln>
            <a:solidFill>
              <a:schemeClr val="tx2"/>
            </a:solidFill>
            <a:tailEnd type="triangle" w="lg"/>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rot="10800000">
            <a:off x="2679504" y="3927692"/>
            <a:ext cx="2165905" cy="174544"/>
          </a:xfrm>
          <a:prstGeom prst="line">
            <a:avLst/>
          </a:prstGeom>
          <a:ln>
            <a:solidFill>
              <a:schemeClr val="tx2"/>
            </a:solidFill>
            <a:tailEnd type="triangle" w="lg"/>
          </a:ln>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6290995" y="3385558"/>
            <a:ext cx="2245504" cy="108426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les avantages de résoudre le problème</a:t>
            </a:r>
          </a:p>
        </p:txBody>
      </p:sp>
      <p:cxnSp>
        <p:nvCxnSpPr>
          <p:cNvPr id="23" name="Straight Arrow Connector 22"/>
          <p:cNvCxnSpPr/>
          <p:nvPr/>
        </p:nvCxnSpPr>
        <p:spPr>
          <a:xfrm flipV="1">
            <a:off x="4845409" y="3927692"/>
            <a:ext cx="1785328" cy="174545"/>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rot="10800000">
            <a:off x="3489049" y="3037427"/>
            <a:ext cx="1356361" cy="1064811"/>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14" name="Footer Placeholder 13"/>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1892892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creen Shot 2014-10-26 at 11.05.57 PM.png"/>
          <p:cNvPicPr>
            <a:picLocks noChangeAspect="1"/>
          </p:cNvPicPr>
          <p:nvPr/>
        </p:nvPicPr>
        <p:blipFill>
          <a:blip r:embed="rId2"/>
          <a:stretch>
            <a:fillRect/>
          </a:stretch>
        </p:blipFill>
        <p:spPr>
          <a:xfrm>
            <a:off x="2755900" y="1765300"/>
            <a:ext cx="3632200" cy="3327400"/>
          </a:xfrm>
          <a:prstGeom prst="rect">
            <a:avLst/>
          </a:prstGeom>
        </p:spPr>
      </p:pic>
      <p:sp>
        <p:nvSpPr>
          <p:cNvPr id="4" name="Footer Placeholder 3"/>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7544750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creen Shot 2014-10-26 at 11.05.57 PM.png"/>
          <p:cNvPicPr>
            <a:picLocks noChangeAspect="1"/>
          </p:cNvPicPr>
          <p:nvPr/>
        </p:nvPicPr>
        <p:blipFill>
          <a:blip r:embed="rId2"/>
          <a:stretch>
            <a:fillRect/>
          </a:stretch>
        </p:blipFill>
        <p:spPr>
          <a:xfrm>
            <a:off x="444500" y="2654300"/>
            <a:ext cx="3632200" cy="3327400"/>
          </a:xfrm>
          <a:prstGeom prst="rect">
            <a:avLst/>
          </a:prstGeom>
        </p:spPr>
      </p:pic>
      <p:pic>
        <p:nvPicPr>
          <p:cNvPr id="4" name="Picture 3" descr="Screen Shot 2014-10-26 at 11.06.05 PM.png"/>
          <p:cNvPicPr>
            <a:picLocks noChangeAspect="1"/>
          </p:cNvPicPr>
          <p:nvPr/>
        </p:nvPicPr>
        <p:blipFill>
          <a:blip r:embed="rId3"/>
          <a:stretch>
            <a:fillRect/>
          </a:stretch>
        </p:blipFill>
        <p:spPr>
          <a:xfrm>
            <a:off x="4572000" y="1993900"/>
            <a:ext cx="3911600" cy="3987800"/>
          </a:xfrm>
          <a:prstGeom prst="rect">
            <a:avLst/>
          </a:prstGeom>
        </p:spPr>
      </p:pic>
      <p:sp>
        <p:nvSpPr>
          <p:cNvPr id="5" name="Footer Placeholder 4"/>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3645109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febdc2e15de8be5eac090a72b3e0ed7.jpg"/>
          <p:cNvPicPr>
            <a:picLocks noChangeAspect="1"/>
          </p:cNvPicPr>
          <p:nvPr/>
        </p:nvPicPr>
        <p:blipFill>
          <a:blip r:embed="rId2"/>
          <a:stretch>
            <a:fillRect/>
          </a:stretch>
        </p:blipFill>
        <p:spPr>
          <a:xfrm>
            <a:off x="736600" y="429775"/>
            <a:ext cx="7670800" cy="5867400"/>
          </a:xfrm>
          <a:prstGeom prst="rect">
            <a:avLst/>
          </a:prstGeom>
        </p:spPr>
      </p:pic>
      <p:sp>
        <p:nvSpPr>
          <p:cNvPr id="5" name="TextBox 4"/>
          <p:cNvSpPr txBox="1"/>
          <p:nvPr/>
        </p:nvSpPr>
        <p:spPr>
          <a:xfrm>
            <a:off x="4911356" y="6297175"/>
            <a:ext cx="4044910" cy="369332"/>
          </a:xfrm>
          <a:prstGeom prst="rect">
            <a:avLst/>
          </a:prstGeom>
          <a:noFill/>
        </p:spPr>
        <p:txBody>
          <a:bodyPr wrap="none" rtlCol="0">
            <a:spAutoFit/>
          </a:bodyPr>
          <a:lstStyle/>
          <a:p>
            <a:r>
              <a:rPr lang="en-US"/>
              <a:t>http://sousalimentation.canalblog.com</a:t>
            </a:r>
          </a:p>
        </p:txBody>
      </p:sp>
      <p:sp>
        <p:nvSpPr>
          <p:cNvPr id="6" name="Footer Placeholder 5"/>
          <p:cNvSpPr>
            <a:spLocks noGrp="1"/>
          </p:cNvSpPr>
          <p:nvPr>
            <p:ph type="ftr" sz="quarter" idx="11"/>
          </p:nvPr>
        </p:nvSpPr>
        <p:spPr/>
        <p:txBody>
          <a:bodyPr/>
          <a:lstStyle/>
          <a:p>
            <a:r>
              <a:rPr lang="en-US"/>
              <a:t>Laura Terrill, ACTFL 2014</a:t>
            </a:r>
          </a:p>
        </p:txBody>
      </p:sp>
    </p:spTree>
    <p:extLst>
      <p:ext uri="{BB962C8B-B14F-4D97-AF65-F5344CB8AC3E}">
        <p14:creationId xmlns:p14="http://schemas.microsoft.com/office/powerpoint/2010/main" val="171165438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Elicit Performance/Provide Feedback</a:t>
            </a:r>
            <a:endParaRPr lang="en-US"/>
          </a:p>
        </p:txBody>
      </p:sp>
      <p:pic>
        <p:nvPicPr>
          <p:cNvPr id="20" name="Content Placeholder 19" descr="Unknown.jpeg"/>
          <p:cNvPicPr>
            <a:picLocks noGrp="1" noChangeAspect="1"/>
          </p:cNvPicPr>
          <p:nvPr>
            <p:ph sz="quarter" idx="1"/>
          </p:nvPr>
        </p:nvPicPr>
        <p:blipFill>
          <a:blip r:embed="rId2"/>
          <a:srcRect t="-52422" b="-52422"/>
          <a:stretch>
            <a:fillRect/>
          </a:stretch>
        </p:blipFill>
        <p:spPr>
          <a:xfrm>
            <a:off x="609600" y="1961143"/>
            <a:ext cx="3886200" cy="4572000"/>
          </a:xfrm>
        </p:spPr>
      </p:pic>
      <p:sp>
        <p:nvSpPr>
          <p:cNvPr id="18" name="Content Placeholder 17"/>
          <p:cNvSpPr>
            <a:spLocks noGrp="1"/>
          </p:cNvSpPr>
          <p:nvPr>
            <p:ph sz="quarter" idx="2"/>
          </p:nvPr>
        </p:nvSpPr>
        <p:spPr>
          <a:xfrm>
            <a:off x="4844900" y="2410537"/>
            <a:ext cx="3918099" cy="3645876"/>
          </a:xfrm>
        </p:spPr>
        <p:txBody>
          <a:bodyPr/>
          <a:lstStyle/>
          <a:p>
            <a:pPr marL="0" algn="ctr">
              <a:buNone/>
            </a:pPr>
            <a:r>
              <a:rPr lang="en-US"/>
              <a:t>Using the graphic organizer you created with your group, write for (2) minutes about hunger — problems, causes and solutions. Include your personal thoughts. </a:t>
            </a:r>
          </a:p>
        </p:txBody>
      </p:sp>
      <p:sp>
        <p:nvSpPr>
          <p:cNvPr id="25" name="TextBox 24"/>
          <p:cNvSpPr txBox="1"/>
          <p:nvPr/>
        </p:nvSpPr>
        <p:spPr>
          <a:xfrm>
            <a:off x="61952" y="1516698"/>
            <a:ext cx="9027852" cy="1138773"/>
          </a:xfrm>
          <a:prstGeom prst="rect">
            <a:avLst/>
          </a:prstGeom>
          <a:noFill/>
        </p:spPr>
        <p:txBody>
          <a:bodyPr wrap="square" rtlCol="0">
            <a:spAutoFit/>
          </a:bodyPr>
          <a:lstStyle/>
          <a:p>
            <a:pPr algn="ctr"/>
            <a:r>
              <a:rPr lang="en-US" sz="4400"/>
              <a:t>Quick Write</a:t>
            </a:r>
          </a:p>
          <a:p>
            <a:pPr algn="ctr"/>
            <a:endParaRPr lang="en-US" sz="2400"/>
          </a:p>
        </p:txBody>
      </p:sp>
      <p:sp>
        <p:nvSpPr>
          <p:cNvPr id="6" name="Footer Placeholder 5"/>
          <p:cNvSpPr>
            <a:spLocks noGrp="1"/>
          </p:cNvSpPr>
          <p:nvPr>
            <p:ph type="ftr" sz="quarter" idx="4294967295"/>
          </p:nvPr>
        </p:nvSpPr>
        <p:spPr>
          <a:xfrm>
            <a:off x="89515" y="6481841"/>
            <a:ext cx="5421083" cy="365125"/>
          </a:xfrm>
          <a:prstGeom prst="rect">
            <a:avLst/>
          </a:prstGeom>
        </p:spPr>
        <p:txBody>
          <a:bodyPr/>
          <a:lstStyle/>
          <a:p>
            <a:r>
              <a:rPr lang="en-US"/>
              <a:t>Laura Terrill, ACTFL 2014</a:t>
            </a:r>
          </a:p>
        </p:txBody>
      </p:sp>
    </p:spTree>
    <p:extLst>
      <p:ext uri="{BB962C8B-B14F-4D97-AF65-F5344CB8AC3E}">
        <p14:creationId xmlns:p14="http://schemas.microsoft.com/office/powerpoint/2010/main" val="843807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6755" y="365125"/>
            <a:ext cx="9773721" cy="1325563"/>
          </a:xfrm>
          <a:prstGeom prst="rect">
            <a:avLst/>
          </a:prstGeom>
          <a:solidFill>
            <a:srgbClr val="49B2C2"/>
          </a:solidFill>
        </p:spPr>
        <p:txBody>
          <a:bodyPr wrap="square" rtlCol="0">
            <a:spAutoFit/>
          </a:bodyPr>
          <a:lstStyle/>
          <a:p>
            <a:endParaRPr lang="en-US" sz="135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991" y="2259876"/>
            <a:ext cx="4784018" cy="3154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ctr"/>
            <a:r>
              <a:rPr lang="en-US" smtClean="0">
                <a:latin typeface="Century Gothic" charset="0"/>
                <a:ea typeface="Century Gothic" charset="0"/>
                <a:cs typeface="Century Gothic" charset="0"/>
              </a:rPr>
              <a:t>QUESTIONS</a:t>
            </a:r>
            <a:endParaRPr lang="en-US">
              <a:latin typeface="Century Gothic" charset="0"/>
              <a:ea typeface="Century Gothic" charset="0"/>
              <a:cs typeface="Century Gothic" charset="0"/>
            </a:endParaRPr>
          </a:p>
        </p:txBody>
      </p:sp>
    </p:spTree>
    <p:extLst>
      <p:ext uri="{BB962C8B-B14F-4D97-AF65-F5344CB8AC3E}">
        <p14:creationId xmlns:p14="http://schemas.microsoft.com/office/powerpoint/2010/main" val="68081293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629841" y="365126"/>
            <a:ext cx="7885509" cy="935829"/>
          </a:xfrm>
        </p:spPr>
        <p:txBody>
          <a:bodyPr/>
          <a:lstStyle/>
          <a:p>
            <a:pPr algn="ctr" eaLnBrk="1" hangingPunct="1"/>
            <a:r>
              <a:rPr lang="en-US">
                <a:solidFill>
                  <a:schemeClr val="tx1"/>
                </a:solidFill>
              </a:rPr>
              <a:t>CHECK FOR LEARNING</a:t>
            </a:r>
          </a:p>
        </p:txBody>
      </p:sp>
      <p:sp>
        <p:nvSpPr>
          <p:cNvPr id="2" name="Text Placeholder 1"/>
          <p:cNvSpPr>
            <a:spLocks noGrp="1"/>
          </p:cNvSpPr>
          <p:nvPr>
            <p:ph type="body" idx="1"/>
          </p:nvPr>
        </p:nvSpPr>
        <p:spPr>
          <a:xfrm>
            <a:off x="840000" y="1681163"/>
            <a:ext cx="3749040" cy="914400"/>
          </a:xfrm>
          <a:solidFill>
            <a:schemeClr val="accent1"/>
          </a:solidFill>
        </p:spPr>
        <p:txBody>
          <a:bodyPr anchor="ctr">
            <a:normAutofit/>
          </a:bodyPr>
          <a:lstStyle/>
          <a:p>
            <a:pPr algn="ctr"/>
            <a:r>
              <a:rPr lang="en-US" sz="3200">
                <a:solidFill>
                  <a:schemeClr val="tx1"/>
                </a:solidFill>
              </a:rPr>
              <a:t>ABC….Summarize</a:t>
            </a:r>
          </a:p>
        </p:txBody>
      </p:sp>
      <p:sp>
        <p:nvSpPr>
          <p:cNvPr id="4" name="Text Placeholder 3"/>
          <p:cNvSpPr>
            <a:spLocks noGrp="1"/>
          </p:cNvSpPr>
          <p:nvPr>
            <p:ph type="body" sz="quarter" idx="3"/>
          </p:nvPr>
        </p:nvSpPr>
        <p:spPr>
          <a:xfrm>
            <a:off x="4739881" y="1681162"/>
            <a:ext cx="3749040" cy="914400"/>
          </a:xfrm>
          <a:solidFill>
            <a:schemeClr val="accent1"/>
          </a:solidFill>
        </p:spPr>
        <p:txBody>
          <a:bodyPr anchor="ctr">
            <a:noAutofit/>
          </a:bodyPr>
          <a:lstStyle/>
          <a:p>
            <a:pPr algn="ctr">
              <a:lnSpc>
                <a:spcPct val="100000"/>
              </a:lnSpc>
              <a:spcBef>
                <a:spcPts val="0"/>
              </a:spcBef>
            </a:pPr>
            <a:r>
              <a:rPr lang="en-US" sz="3200">
                <a:solidFill>
                  <a:schemeClr val="tx1"/>
                </a:solidFill>
              </a:rPr>
              <a:t>Brainstorm round </a:t>
            </a:r>
          </a:p>
          <a:p>
            <a:pPr algn="ctr">
              <a:lnSpc>
                <a:spcPct val="100000"/>
              </a:lnSpc>
              <a:spcBef>
                <a:spcPts val="0"/>
              </a:spcBef>
            </a:pPr>
            <a:r>
              <a:rPr lang="en-US" sz="3200">
                <a:solidFill>
                  <a:schemeClr val="tx1"/>
                </a:solidFill>
              </a:rPr>
              <a:t>a word</a:t>
            </a:r>
          </a:p>
        </p:txBody>
      </p:sp>
      <p:pic>
        <p:nvPicPr>
          <p:cNvPr id="7" name="Content Placeholder 6"/>
          <p:cNvPicPr>
            <a:picLocks noGrp="1" noChangeAspect="1"/>
          </p:cNvPicPr>
          <p:nvPr>
            <p:ph sz="quarter" idx="4"/>
          </p:nvPr>
        </p:nvPicPr>
        <p:blipFill>
          <a:blip r:embed="rId3"/>
          <a:stretch>
            <a:fillRect/>
          </a:stretch>
        </p:blipFill>
        <p:spPr>
          <a:xfrm>
            <a:off x="5149056" y="2975769"/>
            <a:ext cx="2959100" cy="2743200"/>
          </a:xfr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69</a:t>
            </a:fld>
            <a:endParaRPr lang="en-US"/>
          </a:p>
        </p:txBody>
      </p:sp>
      <p:sp>
        <p:nvSpPr>
          <p:cNvPr id="245765" name="Rectangle 5"/>
          <p:cNvSpPr>
            <a:spLocks noChangeArrowheads="1"/>
          </p:cNvSpPr>
          <p:nvPr/>
        </p:nvSpPr>
        <p:spPr bwMode="auto">
          <a:xfrm>
            <a:off x="6832600" y="3098800"/>
            <a:ext cx="184150" cy="822325"/>
          </a:xfrm>
          <a:prstGeom prst="rect">
            <a:avLst/>
          </a:prstGeom>
          <a:noFill/>
          <a:ln w="9525">
            <a:noFill/>
            <a:miter lim="800000"/>
            <a:headEnd/>
            <a:tailEnd/>
          </a:ln>
        </p:spPr>
        <p:txBody>
          <a:bodyPr wrap="none">
            <a:prstTxWarp prst="textNoShape">
              <a:avLst/>
            </a:prstTxWarp>
            <a:spAutoFit/>
          </a:bodyPr>
          <a:lstStyle/>
          <a:p>
            <a:endParaRPr lang="en-US"/>
          </a:p>
          <a:p>
            <a:endParaRPr lang="en-US"/>
          </a:p>
        </p:txBody>
      </p:sp>
      <p:sp>
        <p:nvSpPr>
          <p:cNvPr id="8" name="TextBox 7"/>
          <p:cNvSpPr txBox="1"/>
          <p:nvPr/>
        </p:nvSpPr>
        <p:spPr>
          <a:xfrm>
            <a:off x="5874638" y="4008983"/>
            <a:ext cx="1507144" cy="461665"/>
          </a:xfrm>
          <a:prstGeom prst="rect">
            <a:avLst/>
          </a:prstGeom>
          <a:solidFill>
            <a:schemeClr val="accent6"/>
          </a:solidFill>
        </p:spPr>
        <p:txBody>
          <a:bodyPr wrap="none" rtlCol="0">
            <a:spAutoFit/>
          </a:bodyPr>
          <a:lstStyle/>
          <a:p>
            <a:r>
              <a:rPr lang="en-US" sz="2400" b="1">
                <a:solidFill>
                  <a:schemeClr val="bg1"/>
                </a:solidFill>
              </a:rPr>
              <a:t>w r i t i n g</a:t>
            </a:r>
          </a:p>
        </p:txBody>
      </p:sp>
      <p:pic>
        <p:nvPicPr>
          <p:cNvPr id="12" name="Content Placeholder 11"/>
          <p:cNvPicPr>
            <a:picLocks noGrp="1" noChangeAspect="1"/>
          </p:cNvPicPr>
          <p:nvPr>
            <p:ph sz="half" idx="2"/>
          </p:nvPr>
        </p:nvPicPr>
        <p:blipFill>
          <a:blip r:embed="rId4"/>
          <a:stretch>
            <a:fillRect/>
          </a:stretch>
        </p:blipFill>
        <p:spPr>
          <a:xfrm>
            <a:off x="976422" y="3015673"/>
            <a:ext cx="3501680" cy="2703296"/>
          </a:xfrm>
        </p:spPr>
      </p:pic>
      <p:sp>
        <p:nvSpPr>
          <p:cNvPr id="19" name="TextBox 18"/>
          <p:cNvSpPr txBox="1"/>
          <p:nvPr/>
        </p:nvSpPr>
        <p:spPr>
          <a:xfrm>
            <a:off x="3477802" y="4867964"/>
            <a:ext cx="817853" cy="338554"/>
          </a:xfrm>
          <a:prstGeom prst="rect">
            <a:avLst/>
          </a:prstGeom>
          <a:solidFill>
            <a:schemeClr val="accent6"/>
          </a:solidFill>
        </p:spPr>
        <p:txBody>
          <a:bodyPr wrap="none" rtlCol="0">
            <a:spAutoFit/>
          </a:bodyPr>
          <a:lstStyle/>
          <a:p>
            <a:r>
              <a:rPr lang="en-US" sz="1600" b="1">
                <a:solidFill>
                  <a:schemeClr val="bg1"/>
                </a:solidFill>
              </a:rPr>
              <a:t>writing</a:t>
            </a:r>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8690249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25474"/>
          </a:xfrm>
        </p:spPr>
        <p:txBody>
          <a:bodyPr>
            <a:normAutofit fontScale="90000"/>
          </a:bodyPr>
          <a:lstStyle/>
          <a:p>
            <a:r>
              <a:rPr lang="en-US" smtClean="0"/>
              <a:t>What do you see?</a:t>
            </a:r>
            <a:endParaRPr lang="en-US"/>
          </a:p>
        </p:txBody>
      </p:sp>
      <p:sp>
        <p:nvSpPr>
          <p:cNvPr id="3" name="Slide Number Placeholder 2"/>
          <p:cNvSpPr>
            <a:spLocks noGrp="1"/>
          </p:cNvSpPr>
          <p:nvPr>
            <p:ph type="sldNum" sz="quarter" idx="12"/>
          </p:nvPr>
        </p:nvSpPr>
        <p:spPr/>
        <p:txBody>
          <a:bodyPr/>
          <a:lstStyle/>
          <a:p>
            <a:fld id="{78BF7DF9-587C-4941-9F5A-B7FE96413D7E}" type="slidenum">
              <a:rPr lang="ru-RU" smtClean="0"/>
              <a:pPr/>
              <a:t>7</a:t>
            </a:fld>
            <a:endParaRPr lang="ru-RU"/>
          </a:p>
        </p:txBody>
      </p:sp>
      <p:pic>
        <p:nvPicPr>
          <p:cNvPr id="8"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32532" y="1174349"/>
            <a:ext cx="7882818" cy="4998254"/>
          </a:xfr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708743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70</a:t>
            </a:fld>
            <a:endParaRPr lang="en-US"/>
          </a:p>
        </p:txBody>
      </p:sp>
    </p:spTree>
    <p:extLst>
      <p:ext uri="{BB962C8B-B14F-4D97-AF65-F5344CB8AC3E}">
        <p14:creationId xmlns:p14="http://schemas.microsoft.com/office/powerpoint/2010/main" val="593170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2966"/>
            <a:ext cx="7886700" cy="1325563"/>
          </a:xfrm>
        </p:spPr>
        <p:txBody>
          <a:bodyPr/>
          <a:lstStyle/>
          <a:p>
            <a:pPr algn="ctr"/>
            <a:r>
              <a:rPr lang="en-US" smtClean="0"/>
              <a:t>Thank You</a:t>
            </a:r>
            <a:endParaRPr lang="en-US"/>
          </a:p>
        </p:txBody>
      </p:sp>
      <p:pic>
        <p:nvPicPr>
          <p:cNvPr id="6" name="Content Placeholder 5" descr="HandsEarth.jpg"/>
          <p:cNvPicPr>
            <a:picLocks noGrp="1"/>
          </p:cNvPicPr>
          <p:nvPr>
            <p:ph idx="1"/>
          </p:nvPr>
        </p:nvPicPr>
        <p:blipFill>
          <a:blip r:embed="rId3"/>
          <a:stretch>
            <a:fillRect/>
          </a:stretch>
        </p:blipFill>
        <p:spPr>
          <a:xfrm>
            <a:off x="1303389" y="1262343"/>
            <a:ext cx="6534325" cy="3930143"/>
          </a:xfrm>
          <a:prstGeom prst="rect">
            <a:avLst/>
          </a:prstGeom>
        </p:spPr>
      </p:pic>
      <p:sp>
        <p:nvSpPr>
          <p:cNvPr id="7" name="TextBox 6"/>
          <p:cNvSpPr txBox="1"/>
          <p:nvPr/>
        </p:nvSpPr>
        <p:spPr>
          <a:xfrm>
            <a:off x="1853597" y="5384852"/>
            <a:ext cx="5436804"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a:solidFill>
                  <a:schemeClr val="tx1"/>
                </a:solidFill>
              </a:rPr>
              <a:t>Laura Terrill</a:t>
            </a:r>
          </a:p>
          <a:p>
            <a:pPr algn="ctr"/>
            <a:r>
              <a:rPr lang="en-US" sz="2800" err="1">
                <a:solidFill>
                  <a:schemeClr val="tx1"/>
                </a:solidFill>
              </a:rPr>
              <a:t>lterrill@gmail.com</a:t>
            </a:r>
          </a:p>
          <a:p>
            <a:pPr algn="ctr"/>
            <a:r>
              <a:rPr lang="en-US" sz="2800" err="1">
                <a:solidFill>
                  <a:schemeClr val="tx1"/>
                </a:solidFill>
              </a:rPr>
              <a:t>lterrillflassc.wikispaces.com</a:t>
            </a:r>
            <a:endParaRPr lang="en-US" sz="2800">
              <a:solidFill>
                <a:schemeClr val="tx1"/>
              </a:solidFill>
            </a:endParaRPr>
          </a:p>
        </p:txBody>
      </p:sp>
      <p:sp>
        <p:nvSpPr>
          <p:cNvPr id="3" name="Slide Number Placeholder 2"/>
          <p:cNvSpPr>
            <a:spLocks noGrp="1"/>
          </p:cNvSpPr>
          <p:nvPr>
            <p:ph type="sldNum" sz="quarter" idx="12"/>
          </p:nvPr>
        </p:nvSpPr>
        <p:spPr/>
        <p:txBody>
          <a:bodyPr/>
          <a:lstStyle/>
          <a:p>
            <a:fld id="{78BF7DF9-587C-4941-9F5A-B7FE96413D7E}" type="slidenum">
              <a:rPr lang="ru-RU" smtClean="0"/>
              <a:pPr/>
              <a:t>71</a:t>
            </a:fld>
            <a:endParaRPr lang="ru-RU"/>
          </a:p>
        </p:txBody>
      </p:sp>
    </p:spTree>
    <p:extLst>
      <p:ext uri="{BB962C8B-B14F-4D97-AF65-F5344CB8AC3E}">
        <p14:creationId xmlns:p14="http://schemas.microsoft.com/office/powerpoint/2010/main" val="3108187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rot="10800000" flipV="1">
            <a:off x="533399" y="528034"/>
            <a:ext cx="8146961" cy="1622738"/>
          </a:xfrm>
        </p:spPr>
        <p:txBody>
          <a:bodyPr>
            <a:noAutofit/>
          </a:bodyPr>
          <a:lstStyle/>
          <a:p>
            <a:r>
              <a:rPr lang="en-US" sz="3200"/>
              <a:t>“…interpret their meanings in the same way as those who live in that environment would interpret them.”                                    </a:t>
            </a:r>
            <a:r>
              <a:rPr lang="en-US" sz="2400" i="1"/>
              <a:t>---</a:t>
            </a:r>
            <a:r>
              <a:rPr lang="en-US" sz="2400" i="1" err="1"/>
              <a:t>Genelle</a:t>
            </a:r>
            <a:r>
              <a:rPr lang="en-US" sz="2400" i="1"/>
              <a:t> </a:t>
            </a:r>
            <a:r>
              <a:rPr lang="en-US" sz="2400" i="1" err="1"/>
              <a:t>Morain</a:t>
            </a:r>
            <a:r>
              <a:rPr lang="en-US" sz="3200"/>
              <a:t> </a:t>
            </a:r>
            <a:r>
              <a:rPr lang="en-US" sz="3200" smtClean="0"/>
              <a:t/>
            </a:r>
            <a:br>
              <a:rPr lang="en-US" sz="3200" smtClean="0"/>
            </a:br>
            <a:endParaRPr lang="en-US" sz="1800"/>
          </a:p>
        </p:txBody>
      </p:sp>
      <p:sp>
        <p:nvSpPr>
          <p:cNvPr id="3" name="Slide Number Placeholder 2"/>
          <p:cNvSpPr>
            <a:spLocks noGrp="1"/>
          </p:cNvSpPr>
          <p:nvPr>
            <p:ph type="sldNum" sz="quarter" idx="12"/>
          </p:nvPr>
        </p:nvSpPr>
        <p:spPr/>
        <p:txBody>
          <a:bodyPr/>
          <a:lstStyle/>
          <a:p>
            <a:fld id="{930E1A6F-D962-409A-9447-6375BDB0784E}" type="slidenum">
              <a:rPr lang="ru-RU" smtClean="0"/>
              <a:pPr/>
              <a:t>8</a:t>
            </a:fld>
            <a:endParaRPr lang="ru-RU"/>
          </a:p>
        </p:txBody>
      </p:sp>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944" y="2019794"/>
            <a:ext cx="7045817" cy="4467537"/>
          </a:xfrm>
          <a:prstGeom prst="rect">
            <a:avLst/>
          </a:prstGeo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846630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image.png"/>
          <p:cNvPicPr>
            <a:picLocks noGrp="1" noChangeAspect="1"/>
          </p:cNvPicPr>
          <p:nvPr>
            <p:ph sz="quarter" idx="1"/>
          </p:nvPr>
        </p:nvPicPr>
        <p:blipFill>
          <a:blip r:embed="rId2"/>
          <a:srcRect l="-12622" r="-12622"/>
          <a:stretch>
            <a:fillRect/>
          </a:stretch>
        </p:blipFill>
        <p:spPr>
          <a:xfrm>
            <a:off x="990032" y="2132750"/>
            <a:ext cx="7163936" cy="3950208"/>
          </a:xfrm>
        </p:spPr>
      </p:pic>
      <p:sp>
        <p:nvSpPr>
          <p:cNvPr id="5" name="Title 4"/>
          <p:cNvSpPr>
            <a:spLocks noGrp="1"/>
          </p:cNvSpPr>
          <p:nvPr>
            <p:ph type="title"/>
          </p:nvPr>
        </p:nvSpPr>
        <p:spPr>
          <a:xfrm>
            <a:off x="762000" y="409915"/>
            <a:ext cx="7753350" cy="1037886"/>
          </a:xfrm>
          <a:solidFill>
            <a:schemeClr val="accent1"/>
          </a:solidFill>
        </p:spPr>
        <p:txBody>
          <a:bodyPr/>
          <a:lstStyle/>
          <a:p>
            <a:pPr algn="ctr"/>
            <a:r>
              <a:rPr lang="en-US">
                <a:solidFill>
                  <a:schemeClr val="tx1"/>
                </a:solidFill>
              </a:rPr>
              <a:t>Lead with Culture</a:t>
            </a:r>
          </a:p>
        </p:txBody>
      </p:sp>
      <p:sp>
        <p:nvSpPr>
          <p:cNvPr id="4" name="Rectangle 3"/>
          <p:cNvSpPr/>
          <p:nvPr/>
        </p:nvSpPr>
        <p:spPr>
          <a:xfrm>
            <a:off x="1447800" y="2132750"/>
            <a:ext cx="5992586" cy="413742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bg1"/>
                </a:solidFill>
              </a:rPr>
              <a:t>Ready to go to the </a:t>
            </a:r>
          </a:p>
          <a:p>
            <a:pPr algn="ctr"/>
            <a:r>
              <a:rPr lang="en-US" sz="4400">
                <a:solidFill>
                  <a:schemeClr val="bg1"/>
                </a:solidFill>
              </a:rPr>
              <a:t>beach for a day?</a:t>
            </a:r>
          </a:p>
        </p:txBody>
      </p:sp>
      <p:sp>
        <p:nvSpPr>
          <p:cNvPr id="2" name="Slide Number Placeholder 1"/>
          <p:cNvSpPr>
            <a:spLocks noGrp="1"/>
          </p:cNvSpPr>
          <p:nvPr>
            <p:ph type="sldNum" sz="quarter" idx="12"/>
          </p:nvPr>
        </p:nvSpPr>
        <p:spPr/>
        <p:txBody>
          <a:bodyPr/>
          <a:lstStyle/>
          <a:p>
            <a:fld id="{78BF7DF9-587C-4941-9F5A-B7FE96413D7E}" type="slidenum">
              <a:rPr lang="ru-RU" smtClean="0"/>
              <a:pPr/>
              <a:t>9</a:t>
            </a:fld>
            <a:endParaRPr lang="ru-RU"/>
          </a:p>
        </p:txBody>
      </p:sp>
    </p:spTree>
    <p:extLst>
      <p:ext uri="{BB962C8B-B14F-4D97-AF65-F5344CB8AC3E}">
        <p14:creationId xmlns:p14="http://schemas.microsoft.com/office/powerpoint/2010/main" val="117494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2000"/>
                                        <p:tgtEl>
                                          <p:spTgt spid="4"/>
                                        </p:tgtEl>
                                        <p:attrNameLst>
                                          <p:attrName>ppt_x</p:attrName>
                                        </p:attrNameLst>
                                      </p:cBhvr>
                                      <p:tavLst>
                                        <p:tav tm="0">
                                          <p:val>
                                            <p:strVal val="ppt_x"/>
                                          </p:val>
                                        </p:tav>
                                        <p:tav tm="100000">
                                          <p:val>
                                            <p:strVal val="ppt_x"/>
                                          </p:val>
                                        </p:tav>
                                      </p:tavLst>
                                    </p:anim>
                                    <p:anim calcmode="lin" valueType="num">
                                      <p:cBhvr additive="base">
                                        <p:cTn id="7" dur="2000"/>
                                        <p:tgtEl>
                                          <p:spTgt spid="4"/>
                                        </p:tgtEl>
                                        <p:attrNameLst>
                                          <p:attrName>ppt_y</p:attrName>
                                        </p:attrNameLst>
                                      </p:cBhvr>
                                      <p:tavLst>
                                        <p:tav tm="0">
                                          <p:val>
                                            <p:strVal val="ppt_y"/>
                                          </p:val>
                                        </p:tav>
                                        <p:tav tm="100000">
                                          <p:val>
                                            <p:strVal val="1+ppt_h/2"/>
                                          </p:val>
                                        </p:tav>
                                      </p:tavLst>
                                    </p:anim>
                                    <p:set>
                                      <p:cBhvr>
                                        <p:cTn id="8"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19475</TotalTime>
  <Words>1991</Words>
  <Application>Microsoft Macintosh PowerPoint</Application>
  <PresentationFormat>On-screen Show (4:3)</PresentationFormat>
  <Paragraphs>403</Paragraphs>
  <Slides>71</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71</vt:i4>
      </vt:variant>
    </vt:vector>
  </HeadingPairs>
  <TitlesOfParts>
    <vt:vector size="81" baseType="lpstr">
      <vt:lpstr>Calibri</vt:lpstr>
      <vt:lpstr>Cambria</vt:lpstr>
      <vt:lpstr>Century Gothic</vt:lpstr>
      <vt:lpstr>Corbel</vt:lpstr>
      <vt:lpstr>Georgia</vt:lpstr>
      <vt:lpstr>ＭＳ Ｐゴシック</vt:lpstr>
      <vt:lpstr>Times New Roman</vt:lpstr>
      <vt:lpstr>Wingdings</vt:lpstr>
      <vt:lpstr>Arial</vt:lpstr>
      <vt:lpstr>Depth</vt:lpstr>
      <vt:lpstr>Importance of Authentic Texts</vt:lpstr>
      <vt:lpstr>Authentic Text = Authentic Images</vt:lpstr>
      <vt:lpstr>PowerPoint Presentation</vt:lpstr>
      <vt:lpstr>I am going to school. </vt:lpstr>
      <vt:lpstr>I live in a house. </vt:lpstr>
      <vt:lpstr>VISUAL LITERACY</vt:lpstr>
      <vt:lpstr>What do you see?</vt:lpstr>
      <vt:lpstr>“…interpret their meanings in the same way as those who live in that environment would interpret them.”                                    ---Genelle Morain  </vt:lpstr>
      <vt:lpstr>Lead with Culture</vt:lpstr>
      <vt:lpstr>The Culture Triangle</vt:lpstr>
      <vt:lpstr>Products — Practices — Perspectives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Interdependence of the 3 Modes</vt:lpstr>
      <vt:lpstr>Getting the most out of a text</vt:lpstr>
      <vt:lpstr>Contemporary Life: Vacation Time Why travel? What is the ideal vacation?</vt:lpstr>
      <vt:lpstr>PowerPoint Presentation</vt:lpstr>
      <vt:lpstr>PowerPoint Presentation</vt:lpstr>
      <vt:lpstr>PowerPoint Presentation</vt:lpstr>
      <vt:lpstr>Extend to other modes</vt:lpstr>
      <vt:lpstr>PowerPoint Presentation</vt:lpstr>
      <vt:lpstr>Explain the images found in the article….</vt:lpstr>
      <vt:lpstr>Que font-ils cet été ? Abass, 7 ans, Sénégalais</vt:lpstr>
      <vt:lpstr>Explain the images found in the article….</vt:lpstr>
      <vt:lpstr>Interpretive Mode</vt:lpstr>
      <vt:lpstr>Presentational Mode</vt:lpstr>
      <vt:lpstr>Interpersonal Mode</vt:lpstr>
      <vt:lpstr>PowerPoint Presentation</vt:lpstr>
      <vt:lpstr>Brainstorm vocabulary, create questions </vt:lpstr>
      <vt:lpstr>Before Reading: Prediction</vt:lpstr>
      <vt:lpstr>During reading Students read the actual article and compare  to their predictions. They use the SUMMER  reading strategy as they read.</vt:lpstr>
      <vt:lpstr>Subsequent learning episodes/days Extend to other modes</vt:lpstr>
      <vt:lpstr>Contemporary Life: Consumerism What type of consumer am I?</vt:lpstr>
      <vt:lpstr>What is the story? https://www.youtube.com/watch?v=d7aQInsH6cc</vt:lpstr>
      <vt:lpstr>What is the story? https://www.youtube.com/watch?v=d7aQInsH6cc</vt:lpstr>
      <vt:lpstr>Made in Bangladesh https://www.youtube.com/watch?v=d7aQInsH6cc</vt:lpstr>
      <vt:lpstr>Made in Bangladesh </vt:lpstr>
      <vt:lpstr>A few of my favorite things….</vt:lpstr>
      <vt:lpstr>Consumerism - Interpersonal</vt:lpstr>
      <vt:lpstr>PowerPoint Presentation</vt:lpstr>
      <vt:lpstr>PowerPoint Presentation</vt:lpstr>
      <vt:lpstr>Global Challenges: Food and Hunger What role does food play in our lives?</vt:lpstr>
      <vt:lpstr>Gain Attention</vt:lpstr>
      <vt:lpstr>Provide Input: Cameroun: un jour dans la vie d'une réfugiée Centrafricaine </vt:lpstr>
      <vt:lpstr>PowerPoint Presentation</vt:lpstr>
      <vt:lpstr>Elicit Performance/Provide Feedback</vt:lpstr>
      <vt:lpstr>Elicit Performance/Provide Feedback</vt:lpstr>
      <vt:lpstr>PowerPoint Presentation</vt:lpstr>
      <vt:lpstr>La lutte contre la faim https://www.youtube.com/watch?v=pHtnxefqdIE</vt:lpstr>
      <vt:lpstr>Provide Input</vt:lpstr>
      <vt:lpstr>La lutte contre la faim, notre priorité a tous</vt:lpstr>
      <vt:lpstr>Elicit Performance/Provide Feedback</vt:lpstr>
      <vt:lpstr>PowerPoint Presentation</vt:lpstr>
      <vt:lpstr>PowerPoint Presentation</vt:lpstr>
      <vt:lpstr>PowerPoint Presentation</vt:lpstr>
      <vt:lpstr>Elicit Performance/Provide Feedback</vt:lpstr>
      <vt:lpstr>QUESTIONS</vt:lpstr>
      <vt:lpstr>CHECK FOR LEARNING</vt:lpstr>
      <vt:lpstr>PowerPoint Presentation</vt:lpstr>
      <vt:lpstr>Thank You</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549</cp:revision>
  <cp:lastPrinted>2017-10-14T04:45:11Z</cp:lastPrinted>
  <dcterms:created xsi:type="dcterms:W3CDTF">2016-01-24T15:16:01Z</dcterms:created>
  <dcterms:modified xsi:type="dcterms:W3CDTF">2017-10-15T03:11:03Z</dcterms:modified>
</cp:coreProperties>
</file>